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Georgia" panose="02040502050405020303" pitchFamily="18" charset="0"/>
      <p:regular r:id="rId35"/>
      <p:bold r:id="rId36"/>
      <p:italic r:id="rId37"/>
      <p:boldItalic r:id="rId38"/>
    </p:embeddedFont>
    <p:embeddedFont>
      <p:font typeface="Helvetica Neue" panose="02000503000000020004" pitchFamily="2" charset="0"/>
      <p:regular r:id="rId39"/>
      <p:bold r:id="rId40"/>
      <p:italic r:id="rId41"/>
      <p:boldItalic r:id="rId42"/>
    </p:embeddedFont>
    <p:embeddedFont>
      <p:font typeface="Muli" pitchFamily="2" charset="77"/>
      <p:regular r:id="rId43"/>
      <p:bold r:id="rId44"/>
      <p:italic r:id="rId45"/>
      <p:boldItalic r:id="rId46"/>
    </p:embeddedFont>
    <p:embeddedFont>
      <p:font typeface="Nixie One" panose="02000503080000020004" pitchFamily="2" charset="0"/>
      <p:regular r:id="rId47"/>
    </p:embeddedFont>
    <p:embeddedFont>
      <p:font typeface="Nunito" pitchFamily="2" charset="77"/>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ielfMNr23qVYM5Qg8iAe7H5rg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5B83C7-A616-4252-9C96-7A00878B3CF5}">
  <a:tblStyle styleId="{715B83C7-A616-4252-9C96-7A00878B3C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9"/>
  </p:normalViewPr>
  <p:slideViewPr>
    <p:cSldViewPr snapToGrid="0" snapToObjects="1">
      <p:cViewPr varScale="1">
        <p:scale>
          <a:sx n="123" d="100"/>
          <a:sy n="123" d="100"/>
        </p:scale>
        <p:origin x="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c03510c81_0_3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6c03510c81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We right now presented you the tran set image on the left, and the test set image on the right. What is the message we got here? Number one, across the train label from 0 to 4 the hard exudates and cotton wool are spotted and visible. Number two, compared with the train set images and test datasets a large variation is found of the image sizes. Number 3 the brightness and contrast of images are helpful to detect the diseases.Number 4, the focus and edges of images varied. For the next, we are considering using some image transformation for adjusting the size, brightness and shifting the focus of the image.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 name="Google Shape;42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Xiaoyu Wan </a:t>
            </a:r>
            <a:endParaRPr/>
          </a:p>
          <a:p>
            <a:pPr marL="0" lvl="0" indent="0" algn="l" rtl="0">
              <a:lnSpc>
                <a:spcPct val="100000"/>
              </a:lnSpc>
              <a:spcBef>
                <a:spcPts val="0"/>
              </a:spcBef>
              <a:spcAft>
                <a:spcPts val="0"/>
              </a:spcAft>
              <a:buSzPts val="1400"/>
              <a:buNone/>
            </a:pPr>
            <a:r>
              <a:rPr lang="en"/>
              <a:t>画出一个经过处理的原图到改变后的结果图（展示用）</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2c4c747b_1_5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2c4c747b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c2c4c747b_1_6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c2c4c747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2c4c747b_1_10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2c4c747b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6c2c4c747b_1_9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6c2c4c747b_1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t>RandomRotation((-120, 120))</a:t>
            </a:r>
            <a:endParaRPr sz="1400"/>
          </a:p>
          <a:p>
            <a:pPr marL="0" lvl="0" indent="0" algn="l" rtl="0">
              <a:spcBef>
                <a:spcPts val="0"/>
              </a:spcBef>
              <a:spcAft>
                <a:spcPts val="0"/>
              </a:spcAft>
              <a:buClr>
                <a:schemeClr val="dk1"/>
              </a:buClr>
              <a:buSzPts val="1100"/>
              <a:buFont typeface="Arial"/>
              <a:buNone/>
            </a:pPr>
            <a:r>
              <a:rPr lang="en" sz="1400"/>
              <a:t>RandomAffine(degrees=(-180, 180), scale=(0.8889, 1.0), shear=(-36, 36))</a:t>
            </a:r>
            <a:endParaRPr sz="1400"/>
          </a:p>
          <a:p>
            <a:pPr marL="0" lvl="0" indent="0" algn="l" rtl="0">
              <a:spcBef>
                <a:spcPts val="0"/>
              </a:spcBef>
              <a:spcAft>
                <a:spcPts val="0"/>
              </a:spcAft>
              <a:buClr>
                <a:schemeClr val="dk1"/>
              </a:buClr>
              <a:buSzPts val="1100"/>
              <a:buFont typeface="Arial"/>
              <a:buNone/>
            </a:pPr>
            <a:r>
              <a:rPr lang="en" sz="1400"/>
              <a:t>RandomHorizontalFlip(p=0.5)</a:t>
            </a:r>
            <a:endParaRPr sz="1400"/>
          </a:p>
          <a:p>
            <a:pPr marL="0" lvl="0" indent="0" algn="l" rtl="0">
              <a:spcBef>
                <a:spcPts val="0"/>
              </a:spcBef>
              <a:spcAft>
                <a:spcPts val="0"/>
              </a:spcAft>
              <a:buClr>
                <a:schemeClr val="dk1"/>
              </a:buClr>
              <a:buSzPts val="1100"/>
              <a:buFont typeface="Arial"/>
              <a:buNone/>
            </a:pPr>
            <a:r>
              <a:rPr lang="en" sz="1400"/>
              <a:t>RandomVerticalFlip(p=0.5)</a:t>
            </a:r>
            <a:endParaRPr sz="1400"/>
          </a:p>
          <a:p>
            <a:pPr marL="0" lvl="0" indent="0" algn="l" rtl="0">
              <a:spcBef>
                <a:spcPts val="0"/>
              </a:spcBef>
              <a:spcAft>
                <a:spcPts val="0"/>
              </a:spcAft>
              <a:buClr>
                <a:schemeClr val="dk1"/>
              </a:buClr>
              <a:buSzPts val="1100"/>
              <a:buFont typeface="Arial"/>
              <a:buNone/>
            </a:pPr>
            <a:r>
              <a:rPr lang="en" sz="1400"/>
              <a:t>ColorJitter(brightness=0, contrast=(0.9, 1.1), saturation=0, hue=0)</a:t>
            </a:r>
            <a:endParaRPr sz="1400"/>
          </a:p>
          <a:p>
            <a:pPr marL="0" lvl="0" indent="0" algn="l" rtl="0">
              <a:spcBef>
                <a:spcPts val="0"/>
              </a:spcBef>
              <a:spcAft>
                <a:spcPts val="0"/>
              </a:spcAft>
              <a:buClr>
                <a:schemeClr val="dk1"/>
              </a:buClr>
              <a:buSzPts val="1100"/>
              <a:buFont typeface="Arial"/>
              <a:buNone/>
            </a:pPr>
            <a:endParaRPr sz="1400">
              <a:latin typeface="Muli"/>
              <a:ea typeface="Muli"/>
              <a:cs typeface="Muli"/>
              <a:sym typeface="Muli"/>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1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As we said before, this is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479ccf851d_1_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479ccf851d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6c2c4c747b_1_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6c2c4c747b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6c2c4c747b_1_1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6c2c4c747b_1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6c2c4c747b_1_17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6c2c4c747b_1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 with trans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6c2df24d7a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6c2df24d7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highlight>
                  <a:srgbClr val="FFFFFF"/>
                </a:highlight>
                <a:latin typeface="Georgia"/>
                <a:ea typeface="Georgia"/>
                <a:cs typeface="Georgia"/>
                <a:sym typeface="Georgia"/>
              </a:rPr>
              <a:t>For example, densenet121 has four dense blocks, which have 6, 12, 24, 16 dense layers respectively. With repetition, it is not that difficult to make 112 layers though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6c2c4c747b_1_2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6c2c4c747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6c2df24d7a_1_1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6c2df24d7a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6c2df24d7a_1_22: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6c2df24d7a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6c3587cf8d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6c3587cf8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6c2c4c747b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6c2c4c747b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1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8" name="Google Shape;59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Yu Sun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1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2" name="Google Shape;61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19: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9" name="Google Shape;61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highlight>
                  <a:srgbClr val="000000"/>
                </a:highlight>
              </a:rPr>
              <a:t>Goal of analysis</a:t>
            </a:r>
            <a:endParaRPr>
              <a:highlight>
                <a:srgbClr val="000000"/>
              </a:highlight>
            </a:endParaRPr>
          </a:p>
          <a:p>
            <a:pPr marL="457200" lvl="0" indent="-317500" algn="l" rtl="0">
              <a:spcBef>
                <a:spcPts val="600"/>
              </a:spcBef>
              <a:spcAft>
                <a:spcPts val="0"/>
              </a:spcAft>
              <a:buClr>
                <a:schemeClr val="lt1"/>
              </a:buClr>
              <a:buSzPts val="1400"/>
              <a:buFont typeface="Muli"/>
              <a:buChar char="●"/>
            </a:pPr>
            <a:r>
              <a:rPr lang="en" sz="1400">
                <a:solidFill>
                  <a:schemeClr val="lt1"/>
                </a:solidFill>
                <a:highlight>
                  <a:srgbClr val="000000"/>
                </a:highlight>
                <a:latin typeface="Muli"/>
                <a:ea typeface="Muli"/>
                <a:cs typeface="Muli"/>
                <a:sym typeface="Muli"/>
              </a:rPr>
              <a:t>Aravind Eye Hospital in India hopes to detect and prevent diabetic retinopathy among people living in rural areas where medical screening is difficult to conduct. </a:t>
            </a:r>
            <a:endParaRPr sz="1400">
              <a:solidFill>
                <a:schemeClr val="lt1"/>
              </a:solidFill>
              <a:highlight>
                <a:srgbClr val="000000"/>
              </a:highlight>
              <a:latin typeface="Muli"/>
              <a:ea typeface="Muli"/>
              <a:cs typeface="Muli"/>
              <a:sym typeface="Muli"/>
            </a:endParaRPr>
          </a:p>
          <a:p>
            <a:pPr marL="457200" lvl="0" indent="-317500" algn="l" rtl="0">
              <a:spcBef>
                <a:spcPts val="600"/>
              </a:spcBef>
              <a:spcAft>
                <a:spcPts val="0"/>
              </a:spcAft>
              <a:buClr>
                <a:schemeClr val="lt1"/>
              </a:buClr>
              <a:buSzPts val="1400"/>
              <a:buFont typeface="Muli"/>
              <a:buChar char="●"/>
            </a:pPr>
            <a:r>
              <a:rPr lang="en" sz="1400">
                <a:solidFill>
                  <a:schemeClr val="lt1"/>
                </a:solidFill>
                <a:highlight>
                  <a:srgbClr val="000000"/>
                </a:highlight>
                <a:latin typeface="Muli"/>
                <a:ea typeface="Muli"/>
                <a:cs typeface="Muli"/>
                <a:sym typeface="Muli"/>
              </a:rPr>
              <a:t>Diabetic retinopathy (DR) is a leading cause of blindness and affects up to 80 percent of those who have had diabetes for 20 years or more.</a:t>
            </a:r>
            <a:endParaRPr sz="1400">
              <a:solidFill>
                <a:schemeClr val="lt1"/>
              </a:solidFill>
              <a:highlight>
                <a:srgbClr val="000000"/>
              </a:highlight>
              <a:latin typeface="Muli"/>
              <a:ea typeface="Muli"/>
              <a:cs typeface="Muli"/>
              <a:sym typeface="Muli"/>
            </a:endParaRPr>
          </a:p>
          <a:p>
            <a:pPr marL="0" lvl="0" indent="0" algn="l" rtl="0">
              <a:lnSpc>
                <a:spcPct val="100000"/>
              </a:lnSpc>
              <a:spcBef>
                <a:spcPts val="0"/>
              </a:spcBef>
              <a:spcAft>
                <a:spcPts val="0"/>
              </a:spcAft>
              <a:buSzPts val="1400"/>
              <a:buNone/>
            </a:pPr>
            <a:endParaRPr>
              <a:highlight>
                <a:srgbClr val="000000"/>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 name="Google Shape;36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Yu Sun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 name="Google Shape;3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Data Source: kaggle</a:t>
            </a:r>
            <a:endParaRPr/>
          </a:p>
          <a:p>
            <a:pPr marL="0" lvl="0" indent="0" algn="l" rtl="0">
              <a:spcBef>
                <a:spcPts val="0"/>
              </a:spcBef>
              <a:spcAft>
                <a:spcPts val="0"/>
              </a:spcAft>
              <a:buClr>
                <a:schemeClr val="dk1"/>
              </a:buClr>
              <a:buSzPts val="1400"/>
              <a:buFont typeface="Arial"/>
              <a:buNone/>
            </a:pPr>
            <a:r>
              <a:rPr lang="en">
                <a:solidFill>
                  <a:schemeClr val="dk1"/>
                </a:solidFill>
              </a:rPr>
              <a:t>How they collect the data--how the label was done </a:t>
            </a:r>
            <a:endParaRPr/>
          </a:p>
          <a:p>
            <a:pPr marL="0" lvl="0" indent="0" algn="l" rtl="0">
              <a:lnSpc>
                <a:spcPct val="100000"/>
              </a:lnSpc>
              <a:spcBef>
                <a:spcPts val="0"/>
              </a:spcBef>
              <a:spcAft>
                <a:spcPts val="0"/>
              </a:spcAft>
              <a:buSzPts val="1400"/>
              <a:buNone/>
            </a:pPr>
            <a:r>
              <a:rPr lang="en"/>
              <a:t>Size-Train and Test Sets (size and numbers)</a:t>
            </a:r>
            <a:endParaRPr/>
          </a:p>
          <a:p>
            <a:pPr marL="0" lvl="0" indent="0" algn="l" rtl="0">
              <a:lnSpc>
                <a:spcPct val="100000"/>
              </a:lnSpc>
              <a:spcBef>
                <a:spcPts val="0"/>
              </a:spcBef>
              <a:spcAft>
                <a:spcPts val="0"/>
              </a:spcAft>
              <a:buSzPts val="1400"/>
              <a:buNone/>
            </a:pPr>
            <a:r>
              <a:rPr lang="en"/>
              <a:t>2019 only: 3662 (2930 training, 732 valid)</a:t>
            </a:r>
            <a:endParaRPr/>
          </a:p>
          <a:p>
            <a:pPr marL="0" lvl="0" indent="0" algn="l" rtl="0">
              <a:lnSpc>
                <a:spcPct val="100000"/>
              </a:lnSpc>
              <a:spcBef>
                <a:spcPts val="0"/>
              </a:spcBef>
              <a:spcAft>
                <a:spcPts val="0"/>
              </a:spcAft>
              <a:buSzPts val="1400"/>
              <a:buNone/>
            </a:pPr>
            <a:endParaRPr/>
          </a:p>
          <a:p>
            <a:pPr marL="457200" lvl="0" indent="-317500" algn="l" rtl="0">
              <a:spcBef>
                <a:spcPts val="600"/>
              </a:spcBef>
              <a:spcAft>
                <a:spcPts val="0"/>
              </a:spcAft>
              <a:buClr>
                <a:schemeClr val="lt1"/>
              </a:buClr>
              <a:buSzPts val="1400"/>
              <a:buFont typeface="Muli"/>
              <a:buChar char="●"/>
            </a:pPr>
            <a:r>
              <a:rPr lang="en" sz="1400">
                <a:solidFill>
                  <a:schemeClr val="lt1"/>
                </a:solidFill>
                <a:highlight>
                  <a:schemeClr val="dk1"/>
                </a:highlight>
                <a:latin typeface="Muli"/>
                <a:ea typeface="Muli"/>
                <a:cs typeface="Muli"/>
                <a:sym typeface="Muli"/>
              </a:rPr>
              <a:t>Aravind Eye Hospital in India hopes to detect and prevent diabetic retinopathy among people living in rural areas where medical screening is difficult to conduct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Xiaoyu Wan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6c03510c81_0_1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3" name="Google Shape;393;g6c03510c81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
              <a:t>As it was shown on the left, the largest number of class is the class_0 with no diabetic retinopathy. And the smallest number of class is class_3, the severe symptoms. As you can see here, the ratio of class_0 to class_3 is approaching to 10:1, so the imbalanced class is one of the issue to address here. The oversampling and downsampling techniques will be disscussed later.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7"/>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1" name="Google Shape;11;p27"/>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2" name="Google Shape;12;p27"/>
          <p:cNvSpPr txBox="1">
            <a:spLocks noGrp="1"/>
          </p:cNvSpPr>
          <p:nvPr>
            <p:ph type="ctrTitle"/>
          </p:nvPr>
        </p:nvSpPr>
        <p:spPr>
          <a:xfrm>
            <a:off x="1400175" y="1991825"/>
            <a:ext cx="6343500" cy="1159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3" name="Google Shape;13;p27"/>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7"/>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7"/>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7"/>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7"/>
          <p:cNvGrpSpPr/>
          <p:nvPr/>
        </p:nvGrpSpPr>
        <p:grpSpPr>
          <a:xfrm>
            <a:off x="5549153" y="1029780"/>
            <a:ext cx="404640" cy="374059"/>
            <a:chOff x="5975075" y="2327500"/>
            <a:chExt cx="420100" cy="388350"/>
          </a:xfrm>
        </p:grpSpPr>
        <p:sp>
          <p:nvSpPr>
            <p:cNvPr id="18" name="Google Shape;18;p2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27"/>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 name="Google Shape;21;p27"/>
          <p:cNvGrpSpPr/>
          <p:nvPr/>
        </p:nvGrpSpPr>
        <p:grpSpPr>
          <a:xfrm>
            <a:off x="4380526" y="515192"/>
            <a:ext cx="382958" cy="607111"/>
            <a:chOff x="6718575" y="2318625"/>
            <a:chExt cx="256950" cy="407375"/>
          </a:xfrm>
        </p:grpSpPr>
        <p:sp>
          <p:nvSpPr>
            <p:cNvPr id="22" name="Google Shape;22;p2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27"/>
          <p:cNvGrpSpPr/>
          <p:nvPr/>
        </p:nvGrpSpPr>
        <p:grpSpPr>
          <a:xfrm>
            <a:off x="3199464" y="902959"/>
            <a:ext cx="395018" cy="403297"/>
            <a:chOff x="3951850" y="2985350"/>
            <a:chExt cx="407950" cy="416500"/>
          </a:xfrm>
        </p:grpSpPr>
        <p:sp>
          <p:nvSpPr>
            <p:cNvPr id="31" name="Google Shape;31;p2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5" name="Google Shape;35;p27"/>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7"/>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7"/>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7"/>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 name="Google Shape;40;p27"/>
          <p:cNvGrpSpPr/>
          <p:nvPr/>
        </p:nvGrpSpPr>
        <p:grpSpPr>
          <a:xfrm>
            <a:off x="5772009" y="4056440"/>
            <a:ext cx="573943" cy="550550"/>
            <a:chOff x="5241175" y="4959100"/>
            <a:chExt cx="539775" cy="517775"/>
          </a:xfrm>
        </p:grpSpPr>
        <p:sp>
          <p:nvSpPr>
            <p:cNvPr id="41" name="Google Shape;41;p27"/>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7"/>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7"/>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7"/>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7"/>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7"/>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7" name="Google Shape;47;p27"/>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2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0" name="Google Shape;50;p2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51" name="Google Shape;51;p28"/>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52" name="Google Shape;52;p28"/>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Font typeface="Muli"/>
              <a:buChar char="◇"/>
              <a:defRPr>
                <a:latin typeface="Muli"/>
                <a:ea typeface="Muli"/>
                <a:cs typeface="Muli"/>
                <a:sym typeface="Muli"/>
              </a:defRPr>
            </a:lvl1pPr>
            <a:lvl2pPr marL="914400" lvl="1" indent="-317500" algn="l">
              <a:lnSpc>
                <a:spcPct val="100000"/>
              </a:lnSpc>
              <a:spcBef>
                <a:spcPts val="0"/>
              </a:spcBef>
              <a:spcAft>
                <a:spcPts val="0"/>
              </a:spcAft>
              <a:buSzPts val="1400"/>
              <a:buFont typeface="Muli"/>
              <a:buChar char="￭"/>
              <a:defRPr>
                <a:latin typeface="Muli"/>
                <a:ea typeface="Muli"/>
                <a:cs typeface="Muli"/>
                <a:sym typeface="Muli"/>
              </a:defRPr>
            </a:lvl2pPr>
            <a:lvl3pPr marL="1371600" lvl="2" indent="-317500" algn="l">
              <a:lnSpc>
                <a:spcPct val="100000"/>
              </a:lnSpc>
              <a:spcBef>
                <a:spcPts val="0"/>
              </a:spcBef>
              <a:spcAft>
                <a:spcPts val="0"/>
              </a:spcAft>
              <a:buSzPts val="1400"/>
              <a:buFont typeface="Muli"/>
              <a:buChar char="￮"/>
              <a:defRPr>
                <a:latin typeface="Muli"/>
                <a:ea typeface="Muli"/>
                <a:cs typeface="Muli"/>
                <a:sym typeface="Muli"/>
              </a:defRPr>
            </a:lvl3pPr>
            <a:lvl4pPr marL="1828800" lvl="3" indent="-317500" algn="l">
              <a:lnSpc>
                <a:spcPct val="100000"/>
              </a:lnSpc>
              <a:spcBef>
                <a:spcPts val="0"/>
              </a:spcBef>
              <a:spcAft>
                <a:spcPts val="0"/>
              </a:spcAft>
              <a:buSzPts val="1400"/>
              <a:buFont typeface="Muli"/>
              <a:buChar char="●"/>
              <a:defRPr>
                <a:latin typeface="Muli"/>
                <a:ea typeface="Muli"/>
                <a:cs typeface="Muli"/>
                <a:sym typeface="Muli"/>
              </a:defRPr>
            </a:lvl4pPr>
            <a:lvl5pPr marL="2286000" lvl="4" indent="-317500" algn="l">
              <a:lnSpc>
                <a:spcPct val="100000"/>
              </a:lnSpc>
              <a:spcBef>
                <a:spcPts val="0"/>
              </a:spcBef>
              <a:spcAft>
                <a:spcPts val="0"/>
              </a:spcAft>
              <a:buSzPts val="1400"/>
              <a:buFont typeface="Muli"/>
              <a:buChar char="○"/>
              <a:defRPr>
                <a:latin typeface="Muli"/>
                <a:ea typeface="Muli"/>
                <a:cs typeface="Muli"/>
                <a:sym typeface="Muli"/>
              </a:defRPr>
            </a:lvl5pPr>
            <a:lvl6pPr marL="2743200" lvl="5" indent="-317500" algn="l">
              <a:lnSpc>
                <a:spcPct val="100000"/>
              </a:lnSpc>
              <a:spcBef>
                <a:spcPts val="0"/>
              </a:spcBef>
              <a:spcAft>
                <a:spcPts val="0"/>
              </a:spcAft>
              <a:buSzPts val="1400"/>
              <a:buFont typeface="Muli"/>
              <a:buChar char="■"/>
              <a:defRPr>
                <a:latin typeface="Muli"/>
                <a:ea typeface="Muli"/>
                <a:cs typeface="Muli"/>
                <a:sym typeface="Muli"/>
              </a:defRPr>
            </a:lvl6pPr>
            <a:lvl7pPr marL="3200400" lvl="6" indent="-317500" algn="l">
              <a:lnSpc>
                <a:spcPct val="100000"/>
              </a:lnSpc>
              <a:spcBef>
                <a:spcPts val="0"/>
              </a:spcBef>
              <a:spcAft>
                <a:spcPts val="0"/>
              </a:spcAft>
              <a:buSzPts val="1400"/>
              <a:buFont typeface="Muli"/>
              <a:buChar char="●"/>
              <a:defRPr>
                <a:latin typeface="Muli"/>
                <a:ea typeface="Muli"/>
                <a:cs typeface="Muli"/>
                <a:sym typeface="Muli"/>
              </a:defRPr>
            </a:lvl7pPr>
            <a:lvl8pPr marL="3657600" lvl="7" indent="-317500" algn="l">
              <a:lnSpc>
                <a:spcPct val="100000"/>
              </a:lnSpc>
              <a:spcBef>
                <a:spcPts val="0"/>
              </a:spcBef>
              <a:spcAft>
                <a:spcPts val="0"/>
              </a:spcAft>
              <a:buSzPts val="1400"/>
              <a:buFont typeface="Muli"/>
              <a:buChar char="○"/>
              <a:defRPr>
                <a:latin typeface="Muli"/>
                <a:ea typeface="Muli"/>
                <a:cs typeface="Muli"/>
                <a:sym typeface="Muli"/>
              </a:defRPr>
            </a:lvl8pPr>
            <a:lvl9pPr marL="4114800" lvl="8" indent="-317500" algn="l">
              <a:lnSpc>
                <a:spcPct val="100000"/>
              </a:lnSpc>
              <a:spcBef>
                <a:spcPts val="0"/>
              </a:spcBef>
              <a:spcAft>
                <a:spcPts val="0"/>
              </a:spcAft>
              <a:buSzPts val="1400"/>
              <a:buFont typeface="Muli"/>
              <a:buChar char="■"/>
              <a:defRPr>
                <a:latin typeface="Muli"/>
                <a:ea typeface="Muli"/>
                <a:cs typeface="Muli"/>
                <a:sym typeface="Muli"/>
              </a:defRPr>
            </a:lvl9pPr>
          </a:lstStyle>
          <a:p>
            <a:endParaRPr/>
          </a:p>
        </p:txBody>
      </p:sp>
      <p:sp>
        <p:nvSpPr>
          <p:cNvPr id="53" name="Google Shape;53;p2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 name="Google Shape;61;p28"/>
          <p:cNvGrpSpPr/>
          <p:nvPr/>
        </p:nvGrpSpPr>
        <p:grpSpPr>
          <a:xfrm>
            <a:off x="1729784" y="61068"/>
            <a:ext cx="351204" cy="324661"/>
            <a:chOff x="5975075" y="2327500"/>
            <a:chExt cx="420100" cy="388350"/>
          </a:xfrm>
        </p:grpSpPr>
        <p:sp>
          <p:nvSpPr>
            <p:cNvPr id="62" name="Google Shape;62;p2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 name="Google Shape;64;p2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6" name="Google Shape;66;p28"/>
          <p:cNvGrpSpPr/>
          <p:nvPr/>
        </p:nvGrpSpPr>
        <p:grpSpPr>
          <a:xfrm>
            <a:off x="7354067" y="3426715"/>
            <a:ext cx="455624" cy="437054"/>
            <a:chOff x="5241175" y="4959100"/>
            <a:chExt cx="539775" cy="517775"/>
          </a:xfrm>
        </p:grpSpPr>
        <p:sp>
          <p:nvSpPr>
            <p:cNvPr id="67" name="Google Shape;67;p2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3" name="Google Shape;73;p2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 name="Google Shape;74;p28"/>
          <p:cNvGrpSpPr/>
          <p:nvPr/>
        </p:nvGrpSpPr>
        <p:grpSpPr>
          <a:xfrm>
            <a:off x="904276" y="515192"/>
            <a:ext cx="382958" cy="607111"/>
            <a:chOff x="6718575" y="2318625"/>
            <a:chExt cx="256950" cy="407375"/>
          </a:xfrm>
        </p:grpSpPr>
        <p:sp>
          <p:nvSpPr>
            <p:cNvPr id="75" name="Google Shape;75;p2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3" name="Google Shape;83;p28"/>
          <p:cNvGrpSpPr/>
          <p:nvPr/>
        </p:nvGrpSpPr>
        <p:grpSpPr>
          <a:xfrm>
            <a:off x="335759" y="1840531"/>
            <a:ext cx="342882" cy="350068"/>
            <a:chOff x="3951850" y="2985350"/>
            <a:chExt cx="407950" cy="416500"/>
          </a:xfrm>
        </p:grpSpPr>
        <p:sp>
          <p:nvSpPr>
            <p:cNvPr id="84" name="Google Shape;84;p2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28"/>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89"/>
        <p:cNvGrpSpPr/>
        <p:nvPr/>
      </p:nvGrpSpPr>
      <p:grpSpPr>
        <a:xfrm>
          <a:off x="0" y="0"/>
          <a:ext cx="0" cy="0"/>
          <a:chOff x="0" y="0"/>
          <a:chExt cx="0" cy="0"/>
        </a:xfrm>
      </p:grpSpPr>
      <p:sp>
        <p:nvSpPr>
          <p:cNvPr id="90" name="Google Shape;90;p29"/>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1" name="Google Shape;91;p29"/>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92" name="Google Shape;92;p29"/>
          <p:cNvSpPr txBox="1">
            <a:spLocks noGrp="1"/>
          </p:cNvSpPr>
          <p:nvPr>
            <p:ph type="ctrTitle"/>
          </p:nvPr>
        </p:nvSpPr>
        <p:spPr>
          <a:xfrm>
            <a:off x="2743200" y="1735750"/>
            <a:ext cx="56388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93" name="Google Shape;93;p29"/>
          <p:cNvSpPr txBox="1">
            <a:spLocks noGrp="1"/>
          </p:cNvSpPr>
          <p:nvPr>
            <p:ph type="subTitle" idx="1"/>
          </p:nvPr>
        </p:nvSpPr>
        <p:spPr>
          <a:xfrm>
            <a:off x="2743200" y="2821004"/>
            <a:ext cx="56961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9"/>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9"/>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9"/>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9"/>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8" name="Google Shape;98;p29"/>
          <p:cNvGrpSpPr/>
          <p:nvPr/>
        </p:nvGrpSpPr>
        <p:grpSpPr>
          <a:xfrm>
            <a:off x="996359" y="1070668"/>
            <a:ext cx="351204" cy="324661"/>
            <a:chOff x="5975075" y="2327500"/>
            <a:chExt cx="420100" cy="388350"/>
          </a:xfrm>
        </p:grpSpPr>
        <p:sp>
          <p:nvSpPr>
            <p:cNvPr id="99" name="Google Shape;99;p2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 name="Google Shape;101;p29"/>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29"/>
          <p:cNvGrpSpPr/>
          <p:nvPr/>
        </p:nvGrpSpPr>
        <p:grpSpPr>
          <a:xfrm>
            <a:off x="305253" y="553856"/>
            <a:ext cx="247469" cy="392302"/>
            <a:chOff x="6718575" y="2318625"/>
            <a:chExt cx="256950" cy="407375"/>
          </a:xfrm>
        </p:grpSpPr>
        <p:sp>
          <p:nvSpPr>
            <p:cNvPr id="103" name="Google Shape;103;p2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 name="Google Shape;111;p29"/>
          <p:cNvGrpSpPr/>
          <p:nvPr/>
        </p:nvGrpSpPr>
        <p:grpSpPr>
          <a:xfrm>
            <a:off x="1419984" y="3634331"/>
            <a:ext cx="342882" cy="350068"/>
            <a:chOff x="3951850" y="2985350"/>
            <a:chExt cx="407950" cy="416500"/>
          </a:xfrm>
        </p:grpSpPr>
        <p:sp>
          <p:nvSpPr>
            <p:cNvPr id="112" name="Google Shape;112;p2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6" name="Google Shape;116;p29"/>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9"/>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9"/>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9"/>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9"/>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1" name="Google Shape;121;p29"/>
          <p:cNvGrpSpPr/>
          <p:nvPr/>
        </p:nvGrpSpPr>
        <p:grpSpPr>
          <a:xfrm>
            <a:off x="-50285" y="1452794"/>
            <a:ext cx="624844" cy="599376"/>
            <a:chOff x="5241175" y="4959100"/>
            <a:chExt cx="539775" cy="517775"/>
          </a:xfrm>
        </p:grpSpPr>
        <p:sp>
          <p:nvSpPr>
            <p:cNvPr id="122" name="Google Shape;122;p2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29"/>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29"/>
        <p:cNvGrpSpPr/>
        <p:nvPr/>
      </p:nvGrpSpPr>
      <p:grpSpPr>
        <a:xfrm>
          <a:off x="0" y="0"/>
          <a:ext cx="0" cy="0"/>
          <a:chOff x="0" y="0"/>
          <a:chExt cx="0" cy="0"/>
        </a:xfrm>
      </p:grpSpPr>
      <p:sp>
        <p:nvSpPr>
          <p:cNvPr id="130" name="Google Shape;130;p30"/>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31" name="Google Shape;131;p30"/>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32" name="Google Shape;132;p30"/>
          <p:cNvSpPr txBox="1">
            <a:spLocks noGrp="1"/>
          </p:cNvSpPr>
          <p:nvPr>
            <p:ph type="body" idx="1"/>
          </p:nvPr>
        </p:nvSpPr>
        <p:spPr>
          <a:xfrm>
            <a:off x="1732700"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33" name="Google Shape;133;p30"/>
          <p:cNvSpPr txBox="1">
            <a:spLocks noGrp="1"/>
          </p:cNvSpPr>
          <p:nvPr>
            <p:ph type="body" idx="2"/>
          </p:nvPr>
        </p:nvSpPr>
        <p:spPr>
          <a:xfrm>
            <a:off x="4020972"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34" name="Google Shape;134;p30"/>
          <p:cNvSpPr txBox="1">
            <a:spLocks noGrp="1"/>
          </p:cNvSpPr>
          <p:nvPr>
            <p:ph type="body" idx="3"/>
          </p:nvPr>
        </p:nvSpPr>
        <p:spPr>
          <a:xfrm>
            <a:off x="6309245" y="2380900"/>
            <a:ext cx="2176800" cy="25449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35" name="Google Shape;135;p30"/>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30"/>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3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30"/>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 name="Google Shape;139;p30"/>
          <p:cNvGrpSpPr/>
          <p:nvPr/>
        </p:nvGrpSpPr>
        <p:grpSpPr>
          <a:xfrm>
            <a:off x="1729784" y="61068"/>
            <a:ext cx="351204" cy="324661"/>
            <a:chOff x="5975075" y="2327500"/>
            <a:chExt cx="420100" cy="388350"/>
          </a:xfrm>
        </p:grpSpPr>
        <p:sp>
          <p:nvSpPr>
            <p:cNvPr id="140" name="Google Shape;140;p30"/>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30"/>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2" name="Google Shape;142;p30"/>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 name="Google Shape;143;p30"/>
          <p:cNvGrpSpPr/>
          <p:nvPr/>
        </p:nvGrpSpPr>
        <p:grpSpPr>
          <a:xfrm>
            <a:off x="904276" y="515192"/>
            <a:ext cx="382958" cy="607111"/>
            <a:chOff x="6718575" y="2318625"/>
            <a:chExt cx="256950" cy="407375"/>
          </a:xfrm>
        </p:grpSpPr>
        <p:sp>
          <p:nvSpPr>
            <p:cNvPr id="144" name="Google Shape;144;p3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3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3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3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3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3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3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3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 name="Google Shape;152;p30"/>
          <p:cNvGrpSpPr/>
          <p:nvPr/>
        </p:nvGrpSpPr>
        <p:grpSpPr>
          <a:xfrm>
            <a:off x="335759" y="1840531"/>
            <a:ext cx="342882" cy="350068"/>
            <a:chOff x="3951850" y="2985350"/>
            <a:chExt cx="407950" cy="416500"/>
          </a:xfrm>
        </p:grpSpPr>
        <p:sp>
          <p:nvSpPr>
            <p:cNvPr id="153" name="Google Shape;153;p3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3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3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3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7" name="Google Shape;157;p3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58"/>
        <p:cNvGrpSpPr/>
        <p:nvPr/>
      </p:nvGrpSpPr>
      <p:grpSpPr>
        <a:xfrm>
          <a:off x="0" y="0"/>
          <a:ext cx="0" cy="0"/>
          <a:chOff x="0" y="0"/>
          <a:chExt cx="0" cy="0"/>
        </a:xfrm>
      </p:grpSpPr>
      <p:sp>
        <p:nvSpPr>
          <p:cNvPr id="159" name="Google Shape;159;p31"/>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0" name="Google Shape;160;p31"/>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1" name="Google Shape;161;p31"/>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162" name="Google Shape;162;p31"/>
          <p:cNvSpPr txBox="1">
            <a:spLocks noGrp="1"/>
          </p:cNvSpPr>
          <p:nvPr>
            <p:ph type="body" idx="1"/>
          </p:nvPr>
        </p:nvSpPr>
        <p:spPr>
          <a:xfrm>
            <a:off x="1734000" y="2414450"/>
            <a:ext cx="2667300" cy="2663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63" name="Google Shape;163;p31"/>
          <p:cNvSpPr txBox="1">
            <a:spLocks noGrp="1"/>
          </p:cNvSpPr>
          <p:nvPr>
            <p:ph type="body" idx="2"/>
          </p:nvPr>
        </p:nvSpPr>
        <p:spPr>
          <a:xfrm>
            <a:off x="4562088" y="2414450"/>
            <a:ext cx="2667300" cy="2663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60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
        <p:nvSpPr>
          <p:cNvPr id="164" name="Google Shape;164;p31"/>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31"/>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31"/>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31"/>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8" name="Google Shape;168;p31"/>
          <p:cNvGrpSpPr/>
          <p:nvPr/>
        </p:nvGrpSpPr>
        <p:grpSpPr>
          <a:xfrm>
            <a:off x="1729784" y="61068"/>
            <a:ext cx="351204" cy="324661"/>
            <a:chOff x="5975075" y="2327500"/>
            <a:chExt cx="420100" cy="388350"/>
          </a:xfrm>
        </p:grpSpPr>
        <p:sp>
          <p:nvSpPr>
            <p:cNvPr id="169" name="Google Shape;169;p31"/>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31"/>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1" name="Google Shape;171;p31"/>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2" name="Google Shape;172;p31"/>
          <p:cNvGrpSpPr/>
          <p:nvPr/>
        </p:nvGrpSpPr>
        <p:grpSpPr>
          <a:xfrm>
            <a:off x="904276" y="515192"/>
            <a:ext cx="382958" cy="607111"/>
            <a:chOff x="6718575" y="2318625"/>
            <a:chExt cx="256950" cy="407375"/>
          </a:xfrm>
        </p:grpSpPr>
        <p:sp>
          <p:nvSpPr>
            <p:cNvPr id="173" name="Google Shape;173;p31"/>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31"/>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31"/>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31"/>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31"/>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31"/>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31"/>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31"/>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 name="Google Shape;181;p31"/>
          <p:cNvGrpSpPr/>
          <p:nvPr/>
        </p:nvGrpSpPr>
        <p:grpSpPr>
          <a:xfrm>
            <a:off x="335759" y="1840531"/>
            <a:ext cx="342882" cy="350068"/>
            <a:chOff x="3951850" y="2985350"/>
            <a:chExt cx="407950" cy="416500"/>
          </a:xfrm>
        </p:grpSpPr>
        <p:sp>
          <p:nvSpPr>
            <p:cNvPr id="182" name="Google Shape;182;p3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3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3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6" name="Google Shape;186;p31"/>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31"/>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31"/>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31"/>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 name="Google Shape;191;p31"/>
          <p:cNvGrpSpPr/>
          <p:nvPr/>
        </p:nvGrpSpPr>
        <p:grpSpPr>
          <a:xfrm>
            <a:off x="7354067" y="3426715"/>
            <a:ext cx="455624" cy="437054"/>
            <a:chOff x="5241175" y="4959100"/>
            <a:chExt cx="539775" cy="517775"/>
          </a:xfrm>
        </p:grpSpPr>
        <p:sp>
          <p:nvSpPr>
            <p:cNvPr id="192" name="Google Shape;192;p31"/>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31"/>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1"/>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31"/>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31"/>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31"/>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8" name="Google Shape;198;p31"/>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1"/>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p32"/>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2" name="Google Shape;202;p32"/>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03" name="Google Shape;203;p32"/>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32"/>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32"/>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32"/>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32"/>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32"/>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2"/>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2"/>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2"/>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2"/>
        <p:cNvGrpSpPr/>
        <p:nvPr/>
      </p:nvGrpSpPr>
      <p:grpSpPr>
        <a:xfrm>
          <a:off x="0" y="0"/>
          <a:ext cx="0" cy="0"/>
          <a:chOff x="0" y="0"/>
          <a:chExt cx="0" cy="0"/>
        </a:xfrm>
      </p:grpSpPr>
      <p:sp>
        <p:nvSpPr>
          <p:cNvPr id="213" name="Google Shape;213;p33"/>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4" name="Google Shape;214;p33"/>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15" name="Google Shape;215;p33"/>
          <p:cNvSpPr txBox="1">
            <a:spLocks noGrp="1"/>
          </p:cNvSpPr>
          <p:nvPr>
            <p:ph type="body" idx="1"/>
          </p:nvPr>
        </p:nvSpPr>
        <p:spPr>
          <a:xfrm>
            <a:off x="2051200" y="2085600"/>
            <a:ext cx="6282300" cy="819900"/>
          </a:xfrm>
          <a:prstGeom prst="rect">
            <a:avLst/>
          </a:prstGeom>
          <a:noFill/>
          <a:ln>
            <a:noFill/>
          </a:ln>
        </p:spPr>
        <p:txBody>
          <a:bodyPr spcFirstLastPara="1" wrap="square" lIns="91425" tIns="91425" rIns="91425" bIns="91425" anchor="ctr" anchorCtr="0">
            <a:noAutofit/>
          </a:bodyPr>
          <a:lstStyle>
            <a:lvl1pPr marL="457200" lvl="0" indent="-381000" algn="l">
              <a:lnSpc>
                <a:spcPct val="100000"/>
              </a:lnSpc>
              <a:spcBef>
                <a:spcPts val="600"/>
              </a:spcBef>
              <a:spcAft>
                <a:spcPts val="0"/>
              </a:spcAft>
              <a:buSzPts val="2400"/>
              <a:buFont typeface="Nixie One"/>
              <a:buChar char="◇"/>
              <a:defRPr sz="2400">
                <a:latin typeface="Nixie One"/>
                <a:ea typeface="Nixie One"/>
                <a:cs typeface="Nixie One"/>
                <a:sym typeface="Nixie One"/>
              </a:defRPr>
            </a:lvl1pPr>
            <a:lvl2pPr marL="914400" lvl="1"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2pPr>
            <a:lvl3pPr marL="1371600" lvl="2"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3pPr>
            <a:lvl4pPr marL="1828800" lvl="3"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4pPr>
            <a:lvl5pPr marL="2286000" lvl="4"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5pPr>
            <a:lvl6pPr marL="2743200" lvl="5"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6pPr>
            <a:lvl7pPr marL="3200400" lvl="6"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7pPr>
            <a:lvl8pPr marL="3657600" lvl="7"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8pPr>
            <a:lvl9pPr marL="4114800" lvl="8" indent="-381000" algn="l">
              <a:lnSpc>
                <a:spcPct val="100000"/>
              </a:lnSpc>
              <a:spcBef>
                <a:spcPts val="0"/>
              </a:spcBef>
              <a:spcAft>
                <a:spcPts val="0"/>
              </a:spcAft>
              <a:buSzPts val="2400"/>
              <a:buFont typeface="Nixie One"/>
              <a:buChar char="■"/>
              <a:defRPr sz="2400">
                <a:latin typeface="Nixie One"/>
                <a:ea typeface="Nixie One"/>
                <a:cs typeface="Nixie One"/>
                <a:sym typeface="Nixie One"/>
              </a:defRPr>
            </a:lvl9pPr>
          </a:lstStyle>
          <a:p>
            <a:endParaRPr/>
          </a:p>
        </p:txBody>
      </p:sp>
      <p:sp>
        <p:nvSpPr>
          <p:cNvPr id="216" name="Google Shape;216;p33"/>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3"/>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33"/>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33"/>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p33"/>
          <p:cNvGrpSpPr/>
          <p:nvPr/>
        </p:nvGrpSpPr>
        <p:grpSpPr>
          <a:xfrm>
            <a:off x="986834" y="1394518"/>
            <a:ext cx="351204" cy="324661"/>
            <a:chOff x="5975075" y="2327500"/>
            <a:chExt cx="420100" cy="388350"/>
          </a:xfrm>
        </p:grpSpPr>
        <p:sp>
          <p:nvSpPr>
            <p:cNvPr id="221" name="Google Shape;221;p3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3" name="Google Shape;223;p33"/>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4" name="Google Shape;224;p33"/>
          <p:cNvGrpSpPr/>
          <p:nvPr/>
        </p:nvGrpSpPr>
        <p:grpSpPr>
          <a:xfrm>
            <a:off x="295728" y="877706"/>
            <a:ext cx="247469" cy="392302"/>
            <a:chOff x="6718575" y="2318625"/>
            <a:chExt cx="256950" cy="407375"/>
          </a:xfrm>
        </p:grpSpPr>
        <p:sp>
          <p:nvSpPr>
            <p:cNvPr id="225" name="Google Shape;225;p3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3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3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3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3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3" name="Google Shape;233;p33"/>
          <p:cNvGrpSpPr/>
          <p:nvPr/>
        </p:nvGrpSpPr>
        <p:grpSpPr>
          <a:xfrm>
            <a:off x="1229484" y="3310481"/>
            <a:ext cx="342882" cy="350068"/>
            <a:chOff x="3951850" y="2985350"/>
            <a:chExt cx="407950" cy="416500"/>
          </a:xfrm>
        </p:grpSpPr>
        <p:sp>
          <p:nvSpPr>
            <p:cNvPr id="234" name="Google Shape;234;p3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8" name="Google Shape;238;p33"/>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3"/>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3"/>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3"/>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3"/>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 name="Google Shape;243;p33"/>
          <p:cNvGrpSpPr/>
          <p:nvPr/>
        </p:nvGrpSpPr>
        <p:grpSpPr>
          <a:xfrm>
            <a:off x="67092" y="1681690"/>
            <a:ext cx="455624" cy="437054"/>
            <a:chOff x="5241175" y="4959100"/>
            <a:chExt cx="539775" cy="517775"/>
          </a:xfrm>
        </p:grpSpPr>
        <p:sp>
          <p:nvSpPr>
            <p:cNvPr id="244" name="Google Shape;244;p3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 name="Google Shape;250;p33"/>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33"/>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0"/>
              <a:buFont typeface="Arial"/>
              <a:buNone/>
            </a:pPr>
            <a:r>
              <a:rPr lang="en" sz="12000" b="0" i="0" u="none" strike="noStrike" cap="none">
                <a:solidFill>
                  <a:srgbClr val="FFFFFF"/>
                </a:solidFill>
                <a:latin typeface="Nixie One"/>
                <a:ea typeface="Nixie One"/>
                <a:cs typeface="Nixie One"/>
                <a:sym typeface="Nixie One"/>
              </a:rPr>
              <a:t>“</a:t>
            </a:r>
            <a:endParaRPr sz="12000" b="0" i="0" u="none" strike="noStrike" cap="none">
              <a:solidFill>
                <a:srgbClr val="FFFFFF"/>
              </a:solidFill>
              <a:latin typeface="Nixie One"/>
              <a:ea typeface="Nixie One"/>
              <a:cs typeface="Nixie One"/>
              <a:sym typeface="Nixie One"/>
            </a:endParaRPr>
          </a:p>
        </p:txBody>
      </p:sp>
      <p:sp>
        <p:nvSpPr>
          <p:cNvPr id="252" name="Google Shape;252;p33"/>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3"/>
        <p:cNvGrpSpPr/>
        <p:nvPr/>
      </p:nvGrpSpPr>
      <p:grpSpPr>
        <a:xfrm>
          <a:off x="0" y="0"/>
          <a:ext cx="0" cy="0"/>
          <a:chOff x="0" y="0"/>
          <a:chExt cx="0" cy="0"/>
        </a:xfrm>
      </p:grpSpPr>
      <p:sp>
        <p:nvSpPr>
          <p:cNvPr id="254" name="Google Shape;254;p34"/>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5" name="Google Shape;255;p34"/>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56" name="Google Shape;256;p34"/>
          <p:cNvSpPr txBox="1">
            <a:spLocks noGrp="1"/>
          </p:cNvSpPr>
          <p:nvPr>
            <p:ph type="title"/>
          </p:nvPr>
        </p:nvSpPr>
        <p:spPr>
          <a:xfrm>
            <a:off x="1732700" y="821200"/>
            <a:ext cx="4944300" cy="645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4000"/>
              <a:buNone/>
              <a:defRPr/>
            </a:lvl2pPr>
            <a:lvl3pPr lvl="2" algn="l">
              <a:lnSpc>
                <a:spcPct val="100000"/>
              </a:lnSpc>
              <a:spcBef>
                <a:spcPts val="0"/>
              </a:spcBef>
              <a:spcAft>
                <a:spcPts val="0"/>
              </a:spcAft>
              <a:buSzPts val="4000"/>
              <a:buNone/>
              <a:defRPr/>
            </a:lvl3pPr>
            <a:lvl4pPr lvl="3" algn="l">
              <a:lnSpc>
                <a:spcPct val="100000"/>
              </a:lnSpc>
              <a:spcBef>
                <a:spcPts val="0"/>
              </a:spcBef>
              <a:spcAft>
                <a:spcPts val="0"/>
              </a:spcAft>
              <a:buSzPts val="4000"/>
              <a:buNone/>
              <a:defRPr/>
            </a:lvl4pPr>
            <a:lvl5pPr lvl="4" algn="l">
              <a:lnSpc>
                <a:spcPct val="100000"/>
              </a:lnSpc>
              <a:spcBef>
                <a:spcPts val="0"/>
              </a:spcBef>
              <a:spcAft>
                <a:spcPts val="0"/>
              </a:spcAft>
              <a:buSzPts val="4000"/>
              <a:buNone/>
              <a:defRPr/>
            </a:lvl5pPr>
            <a:lvl6pPr lvl="5" algn="l">
              <a:lnSpc>
                <a:spcPct val="100000"/>
              </a:lnSpc>
              <a:spcBef>
                <a:spcPts val="0"/>
              </a:spcBef>
              <a:spcAft>
                <a:spcPts val="0"/>
              </a:spcAft>
              <a:buSzPts val="4000"/>
              <a:buNone/>
              <a:defRPr/>
            </a:lvl6pPr>
            <a:lvl7pPr lvl="6" algn="l">
              <a:lnSpc>
                <a:spcPct val="100000"/>
              </a:lnSpc>
              <a:spcBef>
                <a:spcPts val="0"/>
              </a:spcBef>
              <a:spcAft>
                <a:spcPts val="0"/>
              </a:spcAft>
              <a:buSzPts val="4000"/>
              <a:buNone/>
              <a:defRPr/>
            </a:lvl7pPr>
            <a:lvl8pPr lvl="7" algn="l">
              <a:lnSpc>
                <a:spcPct val="100000"/>
              </a:lnSpc>
              <a:spcBef>
                <a:spcPts val="0"/>
              </a:spcBef>
              <a:spcAft>
                <a:spcPts val="0"/>
              </a:spcAft>
              <a:buSzPts val="4000"/>
              <a:buNone/>
              <a:defRPr/>
            </a:lvl8pPr>
            <a:lvl9pPr lvl="8" algn="l">
              <a:lnSpc>
                <a:spcPct val="100000"/>
              </a:lnSpc>
              <a:spcBef>
                <a:spcPts val="0"/>
              </a:spcBef>
              <a:spcAft>
                <a:spcPts val="0"/>
              </a:spcAft>
              <a:buSzPts val="4000"/>
              <a:buNone/>
              <a:defRPr/>
            </a:lvl9pPr>
          </a:lstStyle>
          <a:p>
            <a:endParaRPr/>
          </a:p>
        </p:txBody>
      </p:sp>
      <p:sp>
        <p:nvSpPr>
          <p:cNvPr id="257" name="Google Shape;257;p34"/>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34"/>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4"/>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4"/>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 name="Google Shape;261;p34"/>
          <p:cNvGrpSpPr/>
          <p:nvPr/>
        </p:nvGrpSpPr>
        <p:grpSpPr>
          <a:xfrm>
            <a:off x="1729784" y="61068"/>
            <a:ext cx="351204" cy="324661"/>
            <a:chOff x="5975075" y="2327500"/>
            <a:chExt cx="420100" cy="388350"/>
          </a:xfrm>
        </p:grpSpPr>
        <p:sp>
          <p:nvSpPr>
            <p:cNvPr id="262" name="Google Shape;262;p3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4" name="Google Shape;264;p34"/>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5" name="Google Shape;265;p34"/>
          <p:cNvGrpSpPr/>
          <p:nvPr/>
        </p:nvGrpSpPr>
        <p:grpSpPr>
          <a:xfrm>
            <a:off x="904276" y="515192"/>
            <a:ext cx="382958" cy="607111"/>
            <a:chOff x="6718575" y="2318625"/>
            <a:chExt cx="256950" cy="407375"/>
          </a:xfrm>
        </p:grpSpPr>
        <p:sp>
          <p:nvSpPr>
            <p:cNvPr id="266" name="Google Shape;266;p3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3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4" name="Google Shape;274;p34"/>
          <p:cNvGrpSpPr/>
          <p:nvPr/>
        </p:nvGrpSpPr>
        <p:grpSpPr>
          <a:xfrm>
            <a:off x="335759" y="1840531"/>
            <a:ext cx="342882" cy="350068"/>
            <a:chOff x="3951850" y="2985350"/>
            <a:chExt cx="407950" cy="416500"/>
          </a:xfrm>
        </p:grpSpPr>
        <p:sp>
          <p:nvSpPr>
            <p:cNvPr id="275" name="Google Shape;275;p3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79" name="Google Shape;279;p34"/>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4"/>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4"/>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4"/>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4"/>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4" name="Google Shape;284;p34"/>
          <p:cNvGrpSpPr/>
          <p:nvPr/>
        </p:nvGrpSpPr>
        <p:grpSpPr>
          <a:xfrm>
            <a:off x="7354067" y="3426715"/>
            <a:ext cx="455624" cy="437054"/>
            <a:chOff x="5241175" y="4959100"/>
            <a:chExt cx="539775" cy="517775"/>
          </a:xfrm>
        </p:grpSpPr>
        <p:sp>
          <p:nvSpPr>
            <p:cNvPr id="285" name="Google Shape;285;p3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1" name="Google Shape;291;p34"/>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3"/>
        <p:cNvGrpSpPr/>
        <p:nvPr/>
      </p:nvGrpSpPr>
      <p:grpSpPr>
        <a:xfrm>
          <a:off x="0" y="0"/>
          <a:ext cx="0" cy="0"/>
          <a:chOff x="0" y="0"/>
          <a:chExt cx="0" cy="0"/>
        </a:xfrm>
      </p:grpSpPr>
      <p:sp>
        <p:nvSpPr>
          <p:cNvPr id="294" name="Google Shape;294;p3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5" name="Google Shape;295;p3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96" name="Google Shape;296;p35"/>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400"/>
              <a:buNone/>
              <a:defRPr/>
            </a:lvl1pPr>
          </a:lstStyle>
          <a:p>
            <a:endParaRPr/>
          </a:p>
        </p:txBody>
      </p:sp>
      <p:sp>
        <p:nvSpPr>
          <p:cNvPr id="297" name="Google Shape;297;p3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1" name="Google Shape;301;p35"/>
          <p:cNvGrpSpPr/>
          <p:nvPr/>
        </p:nvGrpSpPr>
        <p:grpSpPr>
          <a:xfrm>
            <a:off x="1729784" y="61068"/>
            <a:ext cx="351204" cy="324661"/>
            <a:chOff x="5975075" y="2327500"/>
            <a:chExt cx="420100" cy="388350"/>
          </a:xfrm>
        </p:grpSpPr>
        <p:sp>
          <p:nvSpPr>
            <p:cNvPr id="302" name="Google Shape;302;p3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4" name="Google Shape;304;p3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5" name="Google Shape;305;p35"/>
          <p:cNvGrpSpPr/>
          <p:nvPr/>
        </p:nvGrpSpPr>
        <p:grpSpPr>
          <a:xfrm>
            <a:off x="904276" y="515192"/>
            <a:ext cx="382958" cy="607111"/>
            <a:chOff x="6718575" y="2318625"/>
            <a:chExt cx="256950" cy="407375"/>
          </a:xfrm>
        </p:grpSpPr>
        <p:sp>
          <p:nvSpPr>
            <p:cNvPr id="306" name="Google Shape;306;p3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3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3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3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35"/>
          <p:cNvGrpSpPr/>
          <p:nvPr/>
        </p:nvGrpSpPr>
        <p:grpSpPr>
          <a:xfrm>
            <a:off x="335759" y="1840531"/>
            <a:ext cx="342882" cy="350068"/>
            <a:chOff x="3951850" y="2985350"/>
            <a:chExt cx="407950" cy="416500"/>
          </a:xfrm>
        </p:grpSpPr>
        <p:sp>
          <p:nvSpPr>
            <p:cNvPr id="315" name="Google Shape;315;p3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3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3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3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9" name="Google Shape;319;p3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3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3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35"/>
          <p:cNvGrpSpPr/>
          <p:nvPr/>
        </p:nvGrpSpPr>
        <p:grpSpPr>
          <a:xfrm>
            <a:off x="7354067" y="3426715"/>
            <a:ext cx="455624" cy="437054"/>
            <a:chOff x="5241175" y="4959100"/>
            <a:chExt cx="539775" cy="517775"/>
          </a:xfrm>
        </p:grpSpPr>
        <p:sp>
          <p:nvSpPr>
            <p:cNvPr id="325" name="Google Shape;325;p3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3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1" name="Google Shape;331;p3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5"/>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E293C"/>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1pPr>
            <a:lvl2pPr marR="0" lvl="1"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2pPr>
            <a:lvl3pPr marR="0" lvl="2"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3pPr>
            <a:lvl4pPr marR="0" lvl="3"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4pPr>
            <a:lvl5pPr marR="0" lvl="4"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5pPr>
            <a:lvl6pPr marR="0" lvl="5"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6pPr>
            <a:lvl7pPr marR="0" lvl="6"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7pPr>
            <a:lvl8pPr marR="0" lvl="7"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8pPr>
            <a:lvl9pPr marR="0" lvl="8" algn="l" rtl="0">
              <a:lnSpc>
                <a:spcPct val="100000"/>
              </a:lnSpc>
              <a:spcBef>
                <a:spcPts val="0"/>
              </a:spcBef>
              <a:spcAft>
                <a:spcPts val="0"/>
              </a:spcAft>
              <a:buClr>
                <a:srgbClr val="19BBD5"/>
              </a:buClr>
              <a:buSzPts val="4000"/>
              <a:buFont typeface="Nixie One"/>
              <a:buNone/>
              <a:defRPr sz="4000" b="0" i="0" u="none" strike="noStrike" cap="none">
                <a:solidFill>
                  <a:srgbClr val="19BBD5"/>
                </a:solidFill>
                <a:latin typeface="Nixie One"/>
                <a:ea typeface="Nixie One"/>
                <a:cs typeface="Nixie One"/>
                <a:sym typeface="Nixie One"/>
              </a:defRPr>
            </a:lvl9pPr>
          </a:lstStyle>
          <a:p>
            <a:endParaRPr/>
          </a:p>
        </p:txBody>
      </p:sp>
      <p:sp>
        <p:nvSpPr>
          <p:cNvPr id="7" name="Google Shape;7;p26"/>
          <p:cNvSpPr txBox="1">
            <a:spLocks noGrp="1"/>
          </p:cNvSpPr>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60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1pPr>
            <a:lvl2pPr marL="914400" marR="0" lvl="1"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2pPr>
            <a:lvl3pPr marL="1371600" marR="0" lvl="2"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3pPr>
            <a:lvl4pPr marL="1828800" marR="0" lvl="3"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4pPr>
            <a:lvl5pPr marL="2286000" marR="0" lvl="4" indent="-317500" algn="l" rtl="0">
              <a:lnSpc>
                <a:spcPct val="100000"/>
              </a:lnSpc>
              <a:spcBef>
                <a:spcPts val="0"/>
              </a:spcBef>
              <a:spcAft>
                <a:spcPts val="0"/>
              </a:spcAft>
              <a:buClr>
                <a:srgbClr val="19BBD5"/>
              </a:buClr>
              <a:buSzPts val="1400"/>
              <a:buFont typeface="Muli"/>
              <a:buChar char="○"/>
              <a:defRPr sz="1400" b="0" i="0" u="none" strike="noStrike" cap="none">
                <a:solidFill>
                  <a:srgbClr val="C6DAEC"/>
                </a:solidFill>
                <a:latin typeface="Muli"/>
                <a:ea typeface="Muli"/>
                <a:cs typeface="Muli"/>
                <a:sym typeface="Muli"/>
              </a:defRPr>
            </a:lvl5pPr>
            <a:lvl6pPr marL="2743200" marR="0" lvl="5"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6pPr>
            <a:lvl7pPr marL="3200400" marR="0" lvl="6"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7pPr>
            <a:lvl8pPr marL="3657600" marR="0" lvl="7"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8pPr>
            <a:lvl9pPr marL="4114800" marR="0" lvl="8" indent="-317500" algn="l" rtl="0">
              <a:lnSpc>
                <a:spcPct val="100000"/>
              </a:lnSpc>
              <a:spcBef>
                <a:spcPts val="0"/>
              </a:spcBef>
              <a:spcAft>
                <a:spcPts val="0"/>
              </a:spcAft>
              <a:buClr>
                <a:srgbClr val="C6DAEC"/>
              </a:buClr>
              <a:buSzPts val="1400"/>
              <a:buFont typeface="Muli"/>
              <a:buChar char="■"/>
              <a:defRPr sz="1400" b="0" i="0" u="none" strike="noStrike" cap="none">
                <a:solidFill>
                  <a:srgbClr val="C6DAEC"/>
                </a:solidFill>
                <a:latin typeface="Muli"/>
                <a:ea typeface="Muli"/>
                <a:cs typeface="Muli"/>
                <a:sym typeface="Muli"/>
              </a:defRPr>
            </a:lvl9pPr>
          </a:lstStyle>
          <a:p>
            <a:endParaRPr/>
          </a:p>
        </p:txBody>
      </p:sp>
      <p:sp>
        <p:nvSpPr>
          <p:cNvPr id="8" name="Google Shape;8;p2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1pPr>
            <a:lvl2pPr marL="0" marR="0" lvl="1"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2pPr>
            <a:lvl3pPr marL="0" marR="0" lvl="2"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3pPr>
            <a:lvl4pPr marL="0" marR="0" lvl="3"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4pPr>
            <a:lvl5pPr marL="0" marR="0" lvl="4"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5pPr>
            <a:lvl6pPr marL="0" marR="0" lvl="5"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6pPr>
            <a:lvl7pPr marL="0" marR="0" lvl="6"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7pPr>
            <a:lvl8pPr marL="0" marR="0" lvl="7"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8pPr>
            <a:lvl9pPr marL="0" marR="0" lvl="8" indent="0" algn="l" rtl="0">
              <a:lnSpc>
                <a:spcPct val="100000"/>
              </a:lnSpc>
              <a:spcBef>
                <a:spcPts val="0"/>
              </a:spcBef>
              <a:spcAft>
                <a:spcPts val="0"/>
              </a:spcAft>
              <a:buClr>
                <a:srgbClr val="000000"/>
              </a:buClr>
              <a:buSzPts val="1200"/>
              <a:buFont typeface="Arial"/>
              <a:buNone/>
              <a:defRPr sz="1200" b="0" i="0" u="none" strike="noStrike" cap="none">
                <a:solidFill>
                  <a:srgbClr val="19BBD5"/>
                </a:solidFill>
                <a:latin typeface="Nixie One"/>
                <a:ea typeface="Nixie One"/>
                <a:cs typeface="Nixie One"/>
                <a:sym typeface="Nixie One"/>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c/aptos2019-blindness-detection/overview"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
          <p:cNvSpPr txBox="1">
            <a:spLocks noGrp="1"/>
          </p:cNvSpPr>
          <p:nvPr>
            <p:ph type="ctrTitle"/>
          </p:nvPr>
        </p:nvSpPr>
        <p:spPr>
          <a:xfrm>
            <a:off x="788025" y="1778325"/>
            <a:ext cx="7332600" cy="115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2400" b="1">
                <a:latin typeface="Verdana"/>
                <a:ea typeface="Verdana"/>
                <a:cs typeface="Verdana"/>
                <a:sym typeface="Verdana"/>
              </a:rPr>
              <a:t>Blindness Detection on Diabetic Retinopathy Images </a:t>
            </a:r>
            <a:endParaRPr sz="2400" b="1">
              <a:latin typeface="Verdana"/>
              <a:ea typeface="Verdana"/>
              <a:cs typeface="Verdana"/>
              <a:sym typeface="Verdana"/>
            </a:endParaRPr>
          </a:p>
        </p:txBody>
      </p:sp>
      <p:sp>
        <p:nvSpPr>
          <p:cNvPr id="338" name="Google Shape;338;p1"/>
          <p:cNvSpPr txBox="1">
            <a:spLocks noGrp="1"/>
          </p:cNvSpPr>
          <p:nvPr>
            <p:ph type="ctrTitle"/>
          </p:nvPr>
        </p:nvSpPr>
        <p:spPr>
          <a:xfrm>
            <a:off x="1020475" y="2938125"/>
            <a:ext cx="7332600" cy="835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400" b="1">
                <a:solidFill>
                  <a:schemeClr val="lt1"/>
                </a:solidFill>
                <a:latin typeface="Verdana"/>
                <a:ea typeface="Verdana"/>
                <a:cs typeface="Verdana"/>
                <a:sym typeface="Verdana"/>
              </a:rPr>
              <a:t>Team 4: Xiaoyu Wan, Yonghao Duan, Yu Sun</a:t>
            </a:r>
            <a:endParaRPr sz="1400" b="1">
              <a:solidFill>
                <a:schemeClr val="lt1"/>
              </a:solidFill>
              <a:latin typeface="Verdana"/>
              <a:ea typeface="Verdana"/>
              <a:cs typeface="Verdana"/>
              <a:sym typeface="Verdana"/>
            </a:endParaRPr>
          </a:p>
          <a:p>
            <a:pPr marL="0" lvl="0" indent="0" algn="ctr" rtl="0">
              <a:lnSpc>
                <a:spcPct val="100000"/>
              </a:lnSpc>
              <a:spcBef>
                <a:spcPts val="0"/>
              </a:spcBef>
              <a:spcAft>
                <a:spcPts val="0"/>
              </a:spcAft>
              <a:buSzPts val="4800"/>
              <a:buNone/>
            </a:pPr>
            <a:endParaRPr sz="1400" b="1">
              <a:solidFill>
                <a:schemeClr val="lt1"/>
              </a:solidFill>
              <a:latin typeface="Verdana"/>
              <a:ea typeface="Verdana"/>
              <a:cs typeface="Verdana"/>
              <a:sym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6c03510c81_0_32"/>
          <p:cNvSpPr txBox="1">
            <a:spLocks noGrp="1"/>
          </p:cNvSpPr>
          <p:nvPr>
            <p:ph type="title"/>
          </p:nvPr>
        </p:nvSpPr>
        <p:spPr>
          <a:xfrm>
            <a:off x="2411575" y="273375"/>
            <a:ext cx="64566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Train/Test Set Images Overview</a:t>
            </a:r>
            <a:endParaRPr sz="3000" b="1"/>
          </a:p>
        </p:txBody>
      </p:sp>
      <p:sp>
        <p:nvSpPr>
          <p:cNvPr id="408" name="Google Shape;408;g6c03510c81_0_32"/>
          <p:cNvSpPr txBox="1">
            <a:spLocks noGrp="1"/>
          </p:cNvSpPr>
          <p:nvPr>
            <p:ph type="sldNum" idx="12"/>
          </p:nvPr>
        </p:nvSpPr>
        <p:spPr>
          <a:xfrm>
            <a:off x="418707" y="41584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10</a:t>
            </a:fld>
            <a:endParaRPr/>
          </a:p>
        </p:txBody>
      </p:sp>
      <p:sp>
        <p:nvSpPr>
          <p:cNvPr id="409" name="Google Shape;409;g6c03510c81_0_32"/>
          <p:cNvSpPr txBox="1"/>
          <p:nvPr/>
        </p:nvSpPr>
        <p:spPr>
          <a:xfrm>
            <a:off x="374800" y="1828125"/>
            <a:ext cx="2412600" cy="3160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FFFFFF"/>
                </a:solidFill>
                <a:latin typeface="Muli"/>
                <a:ea typeface="Muli"/>
                <a:cs typeface="Muli"/>
                <a:sym typeface="Muli"/>
              </a:rPr>
              <a:t>Findings: </a:t>
            </a:r>
            <a:endParaRPr>
              <a:solidFill>
                <a:srgbClr val="FFFFFF"/>
              </a:solidFill>
              <a:latin typeface="Muli"/>
              <a:ea typeface="Muli"/>
              <a:cs typeface="Muli"/>
              <a:sym typeface="Muli"/>
            </a:endParaRPr>
          </a:p>
          <a:p>
            <a:pPr marL="0" lvl="0" indent="0" algn="just" rtl="0">
              <a:spcBef>
                <a:spcPts val="0"/>
              </a:spcBef>
              <a:spcAft>
                <a:spcPts val="0"/>
              </a:spcAft>
              <a:buNone/>
            </a:pPr>
            <a:endParaRPr>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From Class_1 to Class_4, the hard exudates and cotton wool are easier to find.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Large variations between image sizes.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The brightness of images and contrast are helpful  to detect the disease.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Focus and edges of images.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Actions: Image size, focus, color contrast</a:t>
            </a:r>
            <a:endParaRPr sz="1200">
              <a:solidFill>
                <a:srgbClr val="FFFFFF"/>
              </a:solidFill>
              <a:latin typeface="Muli"/>
              <a:ea typeface="Muli"/>
              <a:cs typeface="Muli"/>
              <a:sym typeface="Muli"/>
            </a:endParaRPr>
          </a:p>
        </p:txBody>
      </p:sp>
      <p:pic>
        <p:nvPicPr>
          <p:cNvPr id="410" name="Google Shape;410;g6c03510c81_0_32"/>
          <p:cNvPicPr preferRelativeResize="0"/>
          <p:nvPr/>
        </p:nvPicPr>
        <p:blipFill>
          <a:blip r:embed="rId3">
            <a:alphaModFix/>
          </a:blip>
          <a:stretch>
            <a:fillRect/>
          </a:stretch>
        </p:blipFill>
        <p:spPr>
          <a:xfrm>
            <a:off x="2953025" y="1102100"/>
            <a:ext cx="1909926" cy="3545376"/>
          </a:xfrm>
          <a:prstGeom prst="rect">
            <a:avLst/>
          </a:prstGeom>
          <a:noFill/>
          <a:ln>
            <a:noFill/>
          </a:ln>
        </p:spPr>
      </p:pic>
      <p:pic>
        <p:nvPicPr>
          <p:cNvPr id="411" name="Google Shape;411;g6c03510c81_0_32"/>
          <p:cNvPicPr preferRelativeResize="0"/>
          <p:nvPr/>
        </p:nvPicPr>
        <p:blipFill>
          <a:blip r:embed="rId4">
            <a:alphaModFix/>
          </a:blip>
          <a:stretch>
            <a:fillRect/>
          </a:stretch>
        </p:blipFill>
        <p:spPr>
          <a:xfrm>
            <a:off x="5028625" y="1184774"/>
            <a:ext cx="4006098" cy="2773949"/>
          </a:xfrm>
          <a:prstGeom prst="rect">
            <a:avLst/>
          </a:prstGeom>
          <a:noFill/>
          <a:ln>
            <a:noFill/>
          </a:ln>
        </p:spPr>
      </p:pic>
      <p:sp>
        <p:nvSpPr>
          <p:cNvPr id="412" name="Google Shape;412;g6c03510c81_0_32"/>
          <p:cNvSpPr txBox="1"/>
          <p:nvPr/>
        </p:nvSpPr>
        <p:spPr>
          <a:xfrm>
            <a:off x="5028575" y="4062725"/>
            <a:ext cx="40062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rgbClr val="FFFFFF"/>
                </a:solidFill>
                <a:latin typeface="Muli"/>
                <a:ea typeface="Muli"/>
                <a:cs typeface="Muli"/>
                <a:sym typeface="Muli"/>
              </a:rPr>
              <a:t>Figure Left: Train Set Image Samples  (Label 0-4)</a:t>
            </a:r>
            <a:r>
              <a:rPr lang="en" sz="1200">
                <a:solidFill>
                  <a:srgbClr val="FFFFFF"/>
                </a:solidFill>
                <a:latin typeface="Muli"/>
                <a:ea typeface="Muli"/>
                <a:cs typeface="Muli"/>
                <a:sym typeface="Muli"/>
              </a:rPr>
              <a:t>.</a:t>
            </a:r>
            <a:endParaRPr sz="1200">
              <a:solidFill>
                <a:srgbClr val="FFFFFF"/>
              </a:solidFill>
              <a:latin typeface="Muli"/>
              <a:ea typeface="Muli"/>
              <a:cs typeface="Muli"/>
              <a:sym typeface="Muli"/>
            </a:endParaRPr>
          </a:p>
          <a:p>
            <a:pPr marL="0" lvl="0" indent="0" algn="l" rtl="0">
              <a:spcBef>
                <a:spcPts val="0"/>
              </a:spcBef>
              <a:spcAft>
                <a:spcPts val="0"/>
              </a:spcAft>
              <a:buNone/>
            </a:pPr>
            <a:r>
              <a:rPr lang="en" sz="1200">
                <a:solidFill>
                  <a:srgbClr val="FFFFFF"/>
                </a:solidFill>
                <a:latin typeface="Muli"/>
                <a:ea typeface="Muli"/>
                <a:cs typeface="Muli"/>
                <a:sym typeface="Muli"/>
              </a:rPr>
              <a:t>Figure Right: Test Set Image Samples.</a:t>
            </a:r>
            <a:endParaRPr sz="1200">
              <a:solidFill>
                <a:srgbClr val="FFFFFF"/>
              </a:solidFill>
              <a:latin typeface="Muli"/>
              <a:ea typeface="Muli"/>
              <a:cs typeface="Muli"/>
              <a:sym typeface="Muli"/>
            </a:endParaRPr>
          </a:p>
        </p:txBody>
      </p:sp>
      <p:sp>
        <p:nvSpPr>
          <p:cNvPr id="413" name="Google Shape;413;g6c03510c81_0_32"/>
          <p:cNvSpPr/>
          <p:nvPr/>
        </p:nvSpPr>
        <p:spPr>
          <a:xfrm>
            <a:off x="4139900" y="3408975"/>
            <a:ext cx="292800" cy="2928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g6c03510c81_0_32"/>
          <p:cNvSpPr/>
          <p:nvPr/>
        </p:nvSpPr>
        <p:spPr>
          <a:xfrm>
            <a:off x="6922550" y="1403750"/>
            <a:ext cx="548700" cy="645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g6c03510c81_0_32"/>
          <p:cNvSpPr/>
          <p:nvPr/>
        </p:nvSpPr>
        <p:spPr>
          <a:xfrm>
            <a:off x="3344425" y="3315375"/>
            <a:ext cx="488700" cy="480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90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9"/>
          <p:cNvSpPr txBox="1">
            <a:spLocks noGrp="1"/>
          </p:cNvSpPr>
          <p:nvPr>
            <p:ph type="ctrTitle"/>
          </p:nvPr>
        </p:nvSpPr>
        <p:spPr>
          <a:xfrm>
            <a:off x="2647550" y="1726175"/>
            <a:ext cx="63147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a:t>Data Preprocessing</a:t>
            </a:r>
            <a:endParaRPr b="1"/>
          </a:p>
        </p:txBody>
      </p:sp>
      <p:sp>
        <p:nvSpPr>
          <p:cNvPr id="421" name="Google Shape;421;p9"/>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FFFFFF"/>
                </a:solidFill>
                <a:latin typeface="Nixie One"/>
                <a:ea typeface="Nixie One"/>
                <a:cs typeface="Nixie One"/>
                <a:sym typeface="Nixie One"/>
              </a:rPr>
              <a:t>4</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10"/>
          <p:cNvSpPr txBox="1">
            <a:spLocks noGrp="1"/>
          </p:cNvSpPr>
          <p:nvPr>
            <p:ph type="title"/>
          </p:nvPr>
        </p:nvSpPr>
        <p:spPr>
          <a:xfrm>
            <a:off x="1732700" y="74315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Data Preprocessing </a:t>
            </a:r>
            <a:endParaRPr sz="3000" b="1"/>
          </a:p>
        </p:txBody>
      </p:sp>
      <p:sp>
        <p:nvSpPr>
          <p:cNvPr id="427" name="Google Shape;427;p10"/>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12</a:t>
            </a:fld>
            <a:endParaRPr/>
          </a:p>
        </p:txBody>
      </p:sp>
      <p:sp>
        <p:nvSpPr>
          <p:cNvPr id="428" name="Google Shape;428;p10"/>
          <p:cNvSpPr/>
          <p:nvPr/>
        </p:nvSpPr>
        <p:spPr>
          <a:xfrm>
            <a:off x="1363603" y="2017350"/>
            <a:ext cx="2380200" cy="1325100"/>
          </a:xfrm>
          <a:prstGeom prst="homePlate">
            <a:avLst>
              <a:gd name="adj" fmla="val 30129"/>
            </a:avLst>
          </a:prstGeom>
          <a:noFill/>
          <a:ln w="28575" cap="flat" cmpd="sng">
            <a:solidFill>
              <a:srgbClr val="00E1C6"/>
            </a:solidFill>
            <a:prstDash val="solid"/>
            <a:miter lim="8000"/>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00E1C6"/>
                </a:solidFill>
                <a:latin typeface="Muli"/>
                <a:ea typeface="Muli"/>
                <a:cs typeface="Muli"/>
                <a:sym typeface="Muli"/>
              </a:rPr>
              <a:t>Class Imbalance</a:t>
            </a:r>
            <a:endParaRPr>
              <a:solidFill>
                <a:srgbClr val="00E1C6"/>
              </a:solidFill>
              <a:latin typeface="Muli"/>
              <a:ea typeface="Muli"/>
              <a:cs typeface="Muli"/>
              <a:sym typeface="Muli"/>
            </a:endParaRPr>
          </a:p>
          <a:p>
            <a:pPr marL="0" marR="0" lvl="0" indent="0" algn="ctr" rtl="0">
              <a:lnSpc>
                <a:spcPct val="100000"/>
              </a:lnSpc>
              <a:spcBef>
                <a:spcPts val="0"/>
              </a:spcBef>
              <a:spcAft>
                <a:spcPts val="0"/>
              </a:spcAft>
              <a:buClr>
                <a:srgbClr val="000000"/>
              </a:buClr>
              <a:buSzPts val="1400"/>
              <a:buFont typeface="Arial"/>
              <a:buNone/>
            </a:pPr>
            <a:r>
              <a:rPr lang="en">
                <a:solidFill>
                  <a:srgbClr val="00E1C6"/>
                </a:solidFill>
                <a:latin typeface="Muli"/>
                <a:ea typeface="Muli"/>
                <a:cs typeface="Muli"/>
                <a:sym typeface="Muli"/>
              </a:rPr>
              <a:t>-Add dataset from 2015 </a:t>
            </a:r>
            <a:endParaRPr>
              <a:solidFill>
                <a:srgbClr val="00E1C6"/>
              </a:solidFill>
              <a:latin typeface="Muli"/>
              <a:ea typeface="Muli"/>
              <a:cs typeface="Muli"/>
              <a:sym typeface="Muli"/>
            </a:endParaRPr>
          </a:p>
        </p:txBody>
      </p:sp>
      <p:sp>
        <p:nvSpPr>
          <p:cNvPr id="429" name="Google Shape;429;p10"/>
          <p:cNvSpPr/>
          <p:nvPr/>
        </p:nvSpPr>
        <p:spPr>
          <a:xfrm>
            <a:off x="3573423" y="2017350"/>
            <a:ext cx="2311800" cy="1325100"/>
          </a:xfrm>
          <a:prstGeom prst="chevron">
            <a:avLst>
              <a:gd name="adj" fmla="val 29853"/>
            </a:avLst>
          </a:prstGeom>
          <a:noFill/>
          <a:ln w="28575" cap="flat" cmpd="sng">
            <a:solidFill>
              <a:srgbClr val="19BBD5"/>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endParaRPr>
              <a:solidFill>
                <a:srgbClr val="19BBD5"/>
              </a:solidFill>
              <a:latin typeface="Muli"/>
              <a:ea typeface="Muli"/>
              <a:cs typeface="Muli"/>
              <a:sym typeface="Muli"/>
            </a:endParaRPr>
          </a:p>
          <a:p>
            <a:pPr marL="0" lvl="0" indent="0" algn="ctr" rtl="0">
              <a:spcBef>
                <a:spcPts val="0"/>
              </a:spcBef>
              <a:spcAft>
                <a:spcPts val="0"/>
              </a:spcAft>
              <a:buClr>
                <a:schemeClr val="dk1"/>
              </a:buClr>
              <a:buSzPts val="1400"/>
              <a:buFont typeface="Arial"/>
              <a:buNone/>
            </a:pPr>
            <a:r>
              <a:rPr lang="en">
                <a:solidFill>
                  <a:srgbClr val="19BBD5"/>
                </a:solidFill>
                <a:latin typeface="Muli"/>
                <a:ea typeface="Muli"/>
                <a:cs typeface="Muli"/>
                <a:sym typeface="Muli"/>
              </a:rPr>
              <a:t>Over and Down Sampling </a:t>
            </a:r>
            <a:endParaRPr>
              <a:solidFill>
                <a:srgbClr val="3292E1"/>
              </a:solidFill>
              <a:latin typeface="Muli"/>
              <a:ea typeface="Muli"/>
              <a:cs typeface="Muli"/>
              <a:sym typeface="Muli"/>
            </a:endParaRPr>
          </a:p>
          <a:p>
            <a:pPr marL="0" marR="0" lvl="0" indent="0" algn="ctr" rtl="0">
              <a:lnSpc>
                <a:spcPct val="100000"/>
              </a:lnSpc>
              <a:spcBef>
                <a:spcPts val="0"/>
              </a:spcBef>
              <a:spcAft>
                <a:spcPts val="0"/>
              </a:spcAft>
              <a:buClr>
                <a:srgbClr val="000000"/>
              </a:buClr>
              <a:buSzPts val="1400"/>
              <a:buFont typeface="Arial"/>
              <a:buNone/>
            </a:pPr>
            <a:endParaRPr>
              <a:solidFill>
                <a:srgbClr val="19BBD5"/>
              </a:solidFill>
              <a:latin typeface="Muli"/>
              <a:ea typeface="Muli"/>
              <a:cs typeface="Muli"/>
              <a:sym typeface="Muli"/>
            </a:endParaRPr>
          </a:p>
        </p:txBody>
      </p:sp>
      <p:sp>
        <p:nvSpPr>
          <p:cNvPr id="430" name="Google Shape;430;p10"/>
          <p:cNvSpPr/>
          <p:nvPr/>
        </p:nvSpPr>
        <p:spPr>
          <a:xfrm>
            <a:off x="5621975" y="2017350"/>
            <a:ext cx="2571600" cy="1325100"/>
          </a:xfrm>
          <a:prstGeom prst="chevron">
            <a:avLst>
              <a:gd name="adj" fmla="val 29853"/>
            </a:avLst>
          </a:prstGeom>
          <a:noFill/>
          <a:ln w="28575" cap="flat" cmpd="sng">
            <a:solidFill>
              <a:srgbClr val="3292E1"/>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400"/>
              <a:buFont typeface="Arial"/>
              <a:buNone/>
            </a:pPr>
            <a:r>
              <a:rPr lang="en">
                <a:solidFill>
                  <a:srgbClr val="3292E1"/>
                </a:solidFill>
                <a:latin typeface="Muli"/>
                <a:ea typeface="Muli"/>
                <a:cs typeface="Muli"/>
                <a:sym typeface="Muli"/>
              </a:rPr>
              <a:t>Data Transformation</a:t>
            </a:r>
            <a:endParaRPr sz="1400" b="0" i="0" u="none" strike="noStrike" cap="none">
              <a:solidFill>
                <a:srgbClr val="3292E1"/>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6c2c4c747b_1_58"/>
          <p:cNvSpPr txBox="1">
            <a:spLocks noGrp="1"/>
          </p:cNvSpPr>
          <p:nvPr>
            <p:ph type="title"/>
          </p:nvPr>
        </p:nvSpPr>
        <p:spPr>
          <a:xfrm>
            <a:off x="1732700" y="801700"/>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2015 Data </a:t>
            </a:r>
            <a:endParaRPr sz="3000" b="1"/>
          </a:p>
        </p:txBody>
      </p:sp>
      <p:sp>
        <p:nvSpPr>
          <p:cNvPr id="436" name="Google Shape;436;g6c2c4c747b_1_5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13</a:t>
            </a:fld>
            <a:endParaRPr/>
          </a:p>
        </p:txBody>
      </p:sp>
      <p:pic>
        <p:nvPicPr>
          <p:cNvPr id="437" name="Google Shape;437;g6c2c4c747b_1_58"/>
          <p:cNvPicPr preferRelativeResize="0"/>
          <p:nvPr/>
        </p:nvPicPr>
        <p:blipFill>
          <a:blip r:embed="rId3">
            <a:alphaModFix/>
          </a:blip>
          <a:stretch>
            <a:fillRect/>
          </a:stretch>
        </p:blipFill>
        <p:spPr>
          <a:xfrm>
            <a:off x="723900" y="1447000"/>
            <a:ext cx="5088649" cy="3195650"/>
          </a:xfrm>
          <a:prstGeom prst="rect">
            <a:avLst/>
          </a:prstGeom>
          <a:noFill/>
          <a:ln>
            <a:noFill/>
          </a:ln>
        </p:spPr>
      </p:pic>
      <p:pic>
        <p:nvPicPr>
          <p:cNvPr id="438" name="Google Shape;438;g6c2c4c747b_1_58"/>
          <p:cNvPicPr preferRelativeResize="0"/>
          <p:nvPr/>
        </p:nvPicPr>
        <p:blipFill>
          <a:blip r:embed="rId4">
            <a:alphaModFix/>
          </a:blip>
          <a:stretch>
            <a:fillRect/>
          </a:stretch>
        </p:blipFill>
        <p:spPr>
          <a:xfrm>
            <a:off x="3787801" y="1833850"/>
            <a:ext cx="1763550" cy="1725225"/>
          </a:xfrm>
          <a:prstGeom prst="rect">
            <a:avLst/>
          </a:prstGeom>
          <a:noFill/>
          <a:ln>
            <a:noFill/>
          </a:ln>
        </p:spPr>
      </p:pic>
      <p:sp>
        <p:nvSpPr>
          <p:cNvPr id="439" name="Google Shape;439;g6c2c4c747b_1_58"/>
          <p:cNvSpPr txBox="1"/>
          <p:nvPr/>
        </p:nvSpPr>
        <p:spPr>
          <a:xfrm>
            <a:off x="5979850" y="1833850"/>
            <a:ext cx="2815800" cy="2882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rgbClr val="FFFFFF"/>
                </a:solidFill>
                <a:latin typeface="Muli"/>
                <a:ea typeface="Muli"/>
                <a:cs typeface="Muli"/>
                <a:sym typeface="Muli"/>
              </a:rPr>
              <a:t>FIndings: </a:t>
            </a:r>
            <a:endParaRPr>
              <a:solidFill>
                <a:srgbClr val="FFFFFF"/>
              </a:solidFill>
              <a:latin typeface="Muli"/>
              <a:ea typeface="Muli"/>
              <a:cs typeface="Muli"/>
              <a:sym typeface="Muli"/>
            </a:endParaRPr>
          </a:p>
          <a:p>
            <a:pPr marL="0" lvl="0" indent="0" algn="just" rtl="0">
              <a:spcBef>
                <a:spcPts val="0"/>
              </a:spcBef>
              <a:spcAft>
                <a:spcPts val="0"/>
              </a:spcAft>
              <a:buNone/>
            </a:pPr>
            <a:endParaRPr>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Larger size for each label</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Similar distribution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Data are collected globally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Original data 82 GB</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Resized and processed dataset 7G </a:t>
            </a:r>
            <a:endParaRPr sz="1200">
              <a:solidFill>
                <a:srgbClr val="FFFFFF"/>
              </a:solidFill>
              <a:latin typeface="Muli"/>
              <a:ea typeface="Muli"/>
              <a:cs typeface="Muli"/>
              <a:sym typeface="Muli"/>
            </a:endParaRPr>
          </a:p>
          <a:p>
            <a:pPr marL="0" lvl="0" indent="0" algn="l" rtl="0">
              <a:spcBef>
                <a:spcPts val="0"/>
              </a:spcBef>
              <a:spcAft>
                <a:spcPts val="0"/>
              </a:spcAft>
              <a:buNone/>
            </a:pPr>
            <a:endParaRPr sz="1200">
              <a:solidFill>
                <a:srgbClr val="FFFFFF"/>
              </a:solidFill>
              <a:latin typeface="Muli"/>
              <a:ea typeface="Muli"/>
              <a:cs typeface="Muli"/>
              <a:sym typeface="Muli"/>
            </a:endParaRPr>
          </a:p>
          <a:p>
            <a:pPr marL="0" lvl="0" indent="0" algn="l" rtl="0">
              <a:spcBef>
                <a:spcPts val="0"/>
              </a:spcBef>
              <a:spcAft>
                <a:spcPts val="0"/>
              </a:spcAft>
              <a:buNone/>
            </a:pP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Char char="●"/>
            </a:pPr>
            <a:r>
              <a:rPr lang="en" sz="1200">
                <a:solidFill>
                  <a:srgbClr val="FFFFFF"/>
                </a:solidFill>
                <a:latin typeface="Muli"/>
                <a:ea typeface="Muli"/>
                <a:cs typeface="Muli"/>
                <a:sym typeface="Muli"/>
              </a:rPr>
              <a:t>Processed Methods: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AutoNum type="arabicParenR"/>
            </a:pPr>
            <a:r>
              <a:rPr lang="en" sz="1200">
                <a:solidFill>
                  <a:srgbClr val="FFFFFF"/>
                </a:solidFill>
                <a:latin typeface="Muli"/>
                <a:ea typeface="Muli"/>
                <a:cs typeface="Muli"/>
                <a:sym typeface="Muli"/>
              </a:rPr>
              <a:t>Resize images to 1024 * 1024 * ratio </a:t>
            </a:r>
            <a:endParaRPr sz="1200">
              <a:solidFill>
                <a:srgbClr val="FFFFFF"/>
              </a:solidFill>
              <a:latin typeface="Muli"/>
              <a:ea typeface="Muli"/>
              <a:cs typeface="Muli"/>
              <a:sym typeface="Muli"/>
            </a:endParaRPr>
          </a:p>
          <a:p>
            <a:pPr marL="457200" lvl="0" indent="-304800" algn="l" rtl="0">
              <a:spcBef>
                <a:spcPts val="0"/>
              </a:spcBef>
              <a:spcAft>
                <a:spcPts val="0"/>
              </a:spcAft>
              <a:buClr>
                <a:srgbClr val="FFFFFF"/>
              </a:buClr>
              <a:buSzPts val="1200"/>
              <a:buFont typeface="Muli"/>
              <a:buAutoNum type="arabicParenR"/>
            </a:pPr>
            <a:r>
              <a:rPr lang="en" sz="1200">
                <a:solidFill>
                  <a:srgbClr val="FFFFFF"/>
                </a:solidFill>
                <a:latin typeface="Muli"/>
                <a:ea typeface="Muli"/>
                <a:cs typeface="Muli"/>
                <a:sym typeface="Muli"/>
              </a:rPr>
              <a:t>Crop the image by identifying the center and radius</a:t>
            </a:r>
            <a:endParaRPr sz="1200">
              <a:solidFill>
                <a:srgbClr val="FFFFFF"/>
              </a:solidFill>
              <a:latin typeface="Muli"/>
              <a:ea typeface="Muli"/>
              <a:cs typeface="Muli"/>
              <a:sym typeface="Muli"/>
            </a:endParaRPr>
          </a:p>
          <a:p>
            <a:pPr marL="0" lvl="0" indent="0" algn="l" rtl="0">
              <a:spcBef>
                <a:spcPts val="0"/>
              </a:spcBef>
              <a:spcAft>
                <a:spcPts val="0"/>
              </a:spcAft>
              <a:buNone/>
            </a:pPr>
            <a:endParaRPr sz="1200">
              <a:solidFill>
                <a:srgbClr val="FFFFFF"/>
              </a:solidFill>
              <a:latin typeface="Muli"/>
              <a:ea typeface="Muli"/>
              <a:cs typeface="Muli"/>
              <a:sym typeface="Muli"/>
            </a:endParaRPr>
          </a:p>
        </p:txBody>
      </p:sp>
      <p:sp>
        <p:nvSpPr>
          <p:cNvPr id="440" name="Google Shape;440;g6c2c4c747b_1_58"/>
          <p:cNvSpPr txBox="1"/>
          <p:nvPr/>
        </p:nvSpPr>
        <p:spPr>
          <a:xfrm>
            <a:off x="975850" y="4641825"/>
            <a:ext cx="5004000" cy="6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Figure: Train Set target label distribution  (Label 0-4) for 2015 data</a:t>
            </a:r>
            <a:r>
              <a:rPr lang="en" sz="1200">
                <a:solidFill>
                  <a:schemeClr val="lt1"/>
                </a:solidFill>
                <a:latin typeface="Muli"/>
                <a:ea typeface="Muli"/>
                <a:cs typeface="Muli"/>
                <a:sym typeface="Muli"/>
              </a:rPr>
              <a:t>.</a:t>
            </a:r>
            <a:endParaRPr sz="1200">
              <a:solidFill>
                <a:schemeClr val="lt1"/>
              </a:solidFill>
              <a:latin typeface="Muli"/>
              <a:ea typeface="Muli"/>
              <a:cs typeface="Muli"/>
              <a:sym typeface="Muli"/>
            </a:endParaRPr>
          </a:p>
        </p:txBody>
      </p:sp>
      <p:pic>
        <p:nvPicPr>
          <p:cNvPr id="441" name="Google Shape;441;g6c2c4c747b_1_58"/>
          <p:cNvPicPr preferRelativeResize="0"/>
          <p:nvPr/>
        </p:nvPicPr>
        <p:blipFill rotWithShape="1">
          <a:blip r:embed="rId5">
            <a:alphaModFix/>
          </a:blip>
          <a:srcRect l="9559" r="19839" b="52559"/>
          <a:stretch/>
        </p:blipFill>
        <p:spPr>
          <a:xfrm>
            <a:off x="7165000" y="685250"/>
            <a:ext cx="1421575" cy="15249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6c2c4c747b_1_69"/>
          <p:cNvSpPr txBox="1">
            <a:spLocks noGrp="1"/>
          </p:cNvSpPr>
          <p:nvPr>
            <p:ph type="title"/>
          </p:nvPr>
        </p:nvSpPr>
        <p:spPr>
          <a:xfrm>
            <a:off x="1830300" y="495000"/>
            <a:ext cx="60174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Over &amp; Down Sampling</a:t>
            </a:r>
            <a:endParaRPr sz="3000" b="1"/>
          </a:p>
        </p:txBody>
      </p:sp>
      <p:sp>
        <p:nvSpPr>
          <p:cNvPr id="447" name="Google Shape;447;g6c2c4c747b_1_69"/>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14</a:t>
            </a:fld>
            <a:endParaRPr/>
          </a:p>
        </p:txBody>
      </p:sp>
      <p:pic>
        <p:nvPicPr>
          <p:cNvPr id="448" name="Google Shape;448;g6c2c4c747b_1_69"/>
          <p:cNvPicPr preferRelativeResize="0"/>
          <p:nvPr/>
        </p:nvPicPr>
        <p:blipFill rotWithShape="1">
          <a:blip r:embed="rId3">
            <a:alphaModFix/>
          </a:blip>
          <a:srcRect l="6685" t="6854" r="9118" b="4240"/>
          <a:stretch/>
        </p:blipFill>
        <p:spPr>
          <a:xfrm>
            <a:off x="5222250" y="1481525"/>
            <a:ext cx="3530339" cy="2972326"/>
          </a:xfrm>
          <a:prstGeom prst="rect">
            <a:avLst/>
          </a:prstGeom>
          <a:noFill/>
          <a:ln>
            <a:noFill/>
          </a:ln>
        </p:spPr>
      </p:pic>
      <p:pic>
        <p:nvPicPr>
          <p:cNvPr id="449" name="Google Shape;449;g6c2c4c747b_1_69"/>
          <p:cNvPicPr preferRelativeResize="0"/>
          <p:nvPr/>
        </p:nvPicPr>
        <p:blipFill rotWithShape="1">
          <a:blip r:embed="rId4">
            <a:alphaModFix/>
          </a:blip>
          <a:srcRect l="-5030" b="-6450"/>
          <a:stretch/>
        </p:blipFill>
        <p:spPr>
          <a:xfrm>
            <a:off x="7234350" y="1698375"/>
            <a:ext cx="1354675" cy="1071475"/>
          </a:xfrm>
          <a:prstGeom prst="rect">
            <a:avLst/>
          </a:prstGeom>
          <a:noFill/>
          <a:ln>
            <a:noFill/>
          </a:ln>
        </p:spPr>
      </p:pic>
      <p:sp>
        <p:nvSpPr>
          <p:cNvPr id="450" name="Google Shape;450;g6c2c4c747b_1_69"/>
          <p:cNvSpPr txBox="1"/>
          <p:nvPr/>
        </p:nvSpPr>
        <p:spPr>
          <a:xfrm>
            <a:off x="2562525" y="2240250"/>
            <a:ext cx="2469000" cy="1897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rgbClr val="FFFFFF"/>
              </a:solidFill>
              <a:latin typeface="Muli"/>
              <a:ea typeface="Muli"/>
              <a:cs typeface="Muli"/>
              <a:sym typeface="Muli"/>
            </a:endParaRPr>
          </a:p>
          <a:p>
            <a:pPr marL="0" lvl="0" indent="0" algn="l" rtl="0">
              <a:spcBef>
                <a:spcPts val="0"/>
              </a:spcBef>
              <a:spcAft>
                <a:spcPts val="0"/>
              </a:spcAft>
              <a:buNone/>
            </a:pPr>
            <a:r>
              <a:rPr lang="en" sz="1200">
                <a:solidFill>
                  <a:srgbClr val="FFFFFF"/>
                </a:solidFill>
                <a:latin typeface="Muli"/>
                <a:ea typeface="Muli"/>
                <a:cs typeface="Muli"/>
                <a:sym typeface="Muli"/>
              </a:rPr>
              <a:t>- Keep the class with smallest samples the same (class_4) as 2019</a:t>
            </a:r>
            <a:endParaRPr sz="1200">
              <a:solidFill>
                <a:srgbClr val="FFFFFF"/>
              </a:solidFill>
              <a:latin typeface="Muli"/>
              <a:ea typeface="Muli"/>
              <a:cs typeface="Muli"/>
              <a:sym typeface="Muli"/>
            </a:endParaRPr>
          </a:p>
          <a:p>
            <a:pPr marL="0" lvl="0" indent="0" algn="l" rtl="0">
              <a:spcBef>
                <a:spcPts val="0"/>
              </a:spcBef>
              <a:spcAft>
                <a:spcPts val="0"/>
              </a:spcAft>
              <a:buNone/>
            </a:pPr>
            <a:r>
              <a:rPr lang="en" sz="1200">
                <a:solidFill>
                  <a:srgbClr val="FFFFFF"/>
                </a:solidFill>
                <a:latin typeface="Muli"/>
                <a:ea typeface="Muli"/>
                <a:cs typeface="Muli"/>
                <a:sym typeface="Muli"/>
              </a:rPr>
              <a:t>- Keep the class with largest class to the same size as 2019 </a:t>
            </a:r>
            <a:endParaRPr sz="1200">
              <a:solidFill>
                <a:srgbClr val="FFFFFF"/>
              </a:solidFill>
              <a:latin typeface="Muli"/>
              <a:ea typeface="Muli"/>
              <a:cs typeface="Muli"/>
              <a:sym typeface="Muli"/>
            </a:endParaRPr>
          </a:p>
          <a:p>
            <a:pPr marL="0" lvl="0" indent="0" algn="l" rtl="0">
              <a:spcBef>
                <a:spcPts val="0"/>
              </a:spcBef>
              <a:spcAft>
                <a:spcPts val="0"/>
              </a:spcAft>
              <a:buNone/>
            </a:pPr>
            <a:r>
              <a:rPr lang="en" sz="1200">
                <a:solidFill>
                  <a:srgbClr val="FFFFFF"/>
                </a:solidFill>
                <a:latin typeface="Muli"/>
                <a:ea typeface="Muli"/>
                <a:cs typeface="Muli"/>
                <a:sym typeface="Muli"/>
              </a:rPr>
              <a:t>- Keep the rest of classes as the same as the smallest class size.</a:t>
            </a:r>
            <a:endParaRPr sz="1200">
              <a:solidFill>
                <a:srgbClr val="FFFFFF"/>
              </a:solidFill>
              <a:latin typeface="Muli"/>
              <a:ea typeface="Muli"/>
              <a:cs typeface="Muli"/>
              <a:sym typeface="Muli"/>
            </a:endParaRPr>
          </a:p>
        </p:txBody>
      </p:sp>
      <p:pic>
        <p:nvPicPr>
          <p:cNvPr id="451" name="Google Shape;451;g6c2c4c747b_1_69"/>
          <p:cNvPicPr preferRelativeResize="0"/>
          <p:nvPr/>
        </p:nvPicPr>
        <p:blipFill>
          <a:blip r:embed="rId5">
            <a:alphaModFix/>
          </a:blip>
          <a:stretch>
            <a:fillRect/>
          </a:stretch>
        </p:blipFill>
        <p:spPr>
          <a:xfrm>
            <a:off x="283050" y="2208425"/>
            <a:ext cx="2088225" cy="2022950"/>
          </a:xfrm>
          <a:prstGeom prst="rect">
            <a:avLst/>
          </a:prstGeom>
          <a:noFill/>
          <a:ln>
            <a:noFill/>
          </a:ln>
        </p:spPr>
      </p:pic>
      <p:sp>
        <p:nvSpPr>
          <p:cNvPr id="452" name="Google Shape;452;g6c2c4c747b_1_69"/>
          <p:cNvSpPr txBox="1"/>
          <p:nvPr/>
        </p:nvSpPr>
        <p:spPr>
          <a:xfrm>
            <a:off x="235375" y="1698375"/>
            <a:ext cx="2409300" cy="6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Step 1: Combine 2015 &amp; 2019 datasets</a:t>
            </a:r>
            <a:endParaRPr sz="1200">
              <a:solidFill>
                <a:schemeClr val="lt1"/>
              </a:solidFill>
              <a:latin typeface="Muli"/>
              <a:ea typeface="Muli"/>
              <a:cs typeface="Muli"/>
              <a:sym typeface="Muli"/>
            </a:endParaRPr>
          </a:p>
        </p:txBody>
      </p:sp>
      <p:sp>
        <p:nvSpPr>
          <p:cNvPr id="453" name="Google Shape;453;g6c2c4c747b_1_69"/>
          <p:cNvSpPr txBox="1"/>
          <p:nvPr/>
        </p:nvSpPr>
        <p:spPr>
          <a:xfrm>
            <a:off x="235375" y="4327238"/>
            <a:ext cx="32634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Figure 1: Combined dataset proportion.</a:t>
            </a:r>
            <a:endParaRPr sz="1200">
              <a:solidFill>
                <a:schemeClr val="lt1"/>
              </a:solidFill>
              <a:latin typeface="Muli"/>
              <a:ea typeface="Muli"/>
              <a:cs typeface="Muli"/>
              <a:sym typeface="Muli"/>
            </a:endParaRPr>
          </a:p>
        </p:txBody>
      </p:sp>
      <p:sp>
        <p:nvSpPr>
          <p:cNvPr id="454" name="Google Shape;454;g6c2c4c747b_1_69"/>
          <p:cNvSpPr txBox="1"/>
          <p:nvPr/>
        </p:nvSpPr>
        <p:spPr>
          <a:xfrm>
            <a:off x="2562525" y="1698375"/>
            <a:ext cx="3000000" cy="6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Step 2: Over &amp; Down Sampling </a:t>
            </a:r>
            <a:endParaRPr sz="1200">
              <a:solidFill>
                <a:schemeClr val="lt1"/>
              </a:solidFill>
              <a:latin typeface="Muli"/>
              <a:ea typeface="Muli"/>
              <a:cs typeface="Muli"/>
              <a:sym typeface="Muli"/>
            </a:endParaRPr>
          </a:p>
        </p:txBody>
      </p:sp>
      <p:cxnSp>
        <p:nvCxnSpPr>
          <p:cNvPr id="455" name="Google Shape;455;g6c2c4c747b_1_69"/>
          <p:cNvCxnSpPr/>
          <p:nvPr/>
        </p:nvCxnSpPr>
        <p:spPr>
          <a:xfrm flipH="1">
            <a:off x="1435825" y="2487200"/>
            <a:ext cx="8400" cy="364200"/>
          </a:xfrm>
          <a:prstGeom prst="straightConnector1">
            <a:avLst/>
          </a:prstGeom>
          <a:noFill/>
          <a:ln w="9525" cap="flat" cmpd="sng">
            <a:solidFill>
              <a:srgbClr val="0000FF"/>
            </a:solidFill>
            <a:prstDash val="solid"/>
            <a:round/>
            <a:headEnd type="none" w="med" len="med"/>
            <a:tailEnd type="triangle" w="med" len="med"/>
          </a:ln>
        </p:spPr>
      </p:cxnSp>
      <p:cxnSp>
        <p:nvCxnSpPr>
          <p:cNvPr id="456" name="Google Shape;456;g6c2c4c747b_1_69"/>
          <p:cNvCxnSpPr/>
          <p:nvPr/>
        </p:nvCxnSpPr>
        <p:spPr>
          <a:xfrm rot="10800000">
            <a:off x="1438675" y="2915250"/>
            <a:ext cx="2700" cy="382200"/>
          </a:xfrm>
          <a:prstGeom prst="straightConnector1">
            <a:avLst/>
          </a:prstGeom>
          <a:noFill/>
          <a:ln w="9525" cap="flat" cmpd="sng">
            <a:solidFill>
              <a:srgbClr val="FF0000"/>
            </a:solidFill>
            <a:prstDash val="solid"/>
            <a:round/>
            <a:headEnd type="none" w="med" len="med"/>
            <a:tailEnd type="triangle" w="med" len="med"/>
          </a:ln>
        </p:spPr>
      </p:cxnSp>
      <p:cxnSp>
        <p:nvCxnSpPr>
          <p:cNvPr id="457" name="Google Shape;457;g6c2c4c747b_1_69"/>
          <p:cNvCxnSpPr/>
          <p:nvPr/>
        </p:nvCxnSpPr>
        <p:spPr>
          <a:xfrm rot="10800000">
            <a:off x="1438675" y="3220050"/>
            <a:ext cx="2700" cy="382200"/>
          </a:xfrm>
          <a:prstGeom prst="straightConnector1">
            <a:avLst/>
          </a:prstGeom>
          <a:noFill/>
          <a:ln w="9525" cap="flat" cmpd="sng">
            <a:solidFill>
              <a:srgbClr val="FF0000"/>
            </a:solidFill>
            <a:prstDash val="solid"/>
            <a:round/>
            <a:headEnd type="none" w="med" len="med"/>
            <a:tailEnd type="triangle" w="med" len="med"/>
          </a:ln>
        </p:spPr>
      </p:cxnSp>
      <p:cxnSp>
        <p:nvCxnSpPr>
          <p:cNvPr id="458" name="Google Shape;458;g6c2c4c747b_1_69"/>
          <p:cNvCxnSpPr/>
          <p:nvPr/>
        </p:nvCxnSpPr>
        <p:spPr>
          <a:xfrm rot="10800000" flipH="1">
            <a:off x="1441375" y="3869025"/>
            <a:ext cx="8400" cy="268800"/>
          </a:xfrm>
          <a:prstGeom prst="straightConnector1">
            <a:avLst/>
          </a:prstGeom>
          <a:noFill/>
          <a:ln w="9525" cap="flat" cmpd="sng">
            <a:solidFill>
              <a:srgbClr val="FF0000"/>
            </a:solidFill>
            <a:prstDash val="solid"/>
            <a:round/>
            <a:headEnd type="none" w="med" len="med"/>
            <a:tailEnd type="triangle" w="med" len="med"/>
          </a:ln>
        </p:spPr>
      </p:cxnSp>
      <p:cxnSp>
        <p:nvCxnSpPr>
          <p:cNvPr id="459" name="Google Shape;459;g6c2c4c747b_1_69"/>
          <p:cNvCxnSpPr/>
          <p:nvPr/>
        </p:nvCxnSpPr>
        <p:spPr>
          <a:xfrm rot="10800000">
            <a:off x="1444225" y="3486825"/>
            <a:ext cx="2700" cy="382200"/>
          </a:xfrm>
          <a:prstGeom prst="straightConnector1">
            <a:avLst/>
          </a:prstGeom>
          <a:noFill/>
          <a:ln w="9525" cap="flat" cmpd="sng">
            <a:solidFill>
              <a:srgbClr val="FF0000"/>
            </a:solidFill>
            <a:prstDash val="solid"/>
            <a:round/>
            <a:headEnd type="none" w="med" len="med"/>
            <a:tailEnd type="triangle" w="med" len="med"/>
          </a:ln>
        </p:spPr>
      </p:cxnSp>
      <p:sp>
        <p:nvSpPr>
          <p:cNvPr id="460" name="Google Shape;460;g6c2c4c747b_1_69"/>
          <p:cNvSpPr txBox="1"/>
          <p:nvPr/>
        </p:nvSpPr>
        <p:spPr>
          <a:xfrm>
            <a:off x="5327388" y="4453850"/>
            <a:ext cx="38166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Figure 2: Distribution of target labels after processing. </a:t>
            </a:r>
            <a:endParaRPr sz="1200">
              <a:solidFill>
                <a:schemeClr val="lt1"/>
              </a:solidFill>
              <a:latin typeface="Muli"/>
              <a:ea typeface="Muli"/>
              <a:cs typeface="Muli"/>
              <a:sym typeface="Mul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6c2c4c747b_1_106"/>
          <p:cNvSpPr txBox="1">
            <a:spLocks noGrp="1"/>
          </p:cNvSpPr>
          <p:nvPr>
            <p:ph type="title"/>
          </p:nvPr>
        </p:nvSpPr>
        <p:spPr>
          <a:xfrm>
            <a:off x="1830300" y="495000"/>
            <a:ext cx="60174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Data Transformation </a:t>
            </a:r>
            <a:endParaRPr sz="3000" b="1"/>
          </a:p>
        </p:txBody>
      </p:sp>
      <p:sp>
        <p:nvSpPr>
          <p:cNvPr id="466" name="Google Shape;466;g6c2c4c747b_1_106"/>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15</a:t>
            </a:fld>
            <a:endParaRPr/>
          </a:p>
        </p:txBody>
      </p:sp>
      <p:pic>
        <p:nvPicPr>
          <p:cNvPr id="467" name="Google Shape;467;g6c2c4c747b_1_106"/>
          <p:cNvPicPr preferRelativeResize="0"/>
          <p:nvPr/>
        </p:nvPicPr>
        <p:blipFill>
          <a:blip r:embed="rId3">
            <a:alphaModFix/>
          </a:blip>
          <a:stretch>
            <a:fillRect/>
          </a:stretch>
        </p:blipFill>
        <p:spPr>
          <a:xfrm>
            <a:off x="562250" y="1808050"/>
            <a:ext cx="2934600" cy="2271925"/>
          </a:xfrm>
          <a:prstGeom prst="rect">
            <a:avLst/>
          </a:prstGeom>
          <a:noFill/>
          <a:ln>
            <a:noFill/>
          </a:ln>
        </p:spPr>
      </p:pic>
      <p:sp>
        <p:nvSpPr>
          <p:cNvPr id="468" name="Google Shape;468;g6c2c4c747b_1_106"/>
          <p:cNvSpPr txBox="1"/>
          <p:nvPr/>
        </p:nvSpPr>
        <p:spPr>
          <a:xfrm>
            <a:off x="3771900" y="1328750"/>
            <a:ext cx="6172200" cy="7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uli"/>
              <a:ea typeface="Muli"/>
              <a:cs typeface="Muli"/>
              <a:sym typeface="Muli"/>
            </a:endParaRPr>
          </a:p>
        </p:txBody>
      </p:sp>
      <p:pic>
        <p:nvPicPr>
          <p:cNvPr id="469" name="Google Shape;469;g6c2c4c747b_1_106"/>
          <p:cNvPicPr preferRelativeResize="0"/>
          <p:nvPr/>
        </p:nvPicPr>
        <p:blipFill>
          <a:blip r:embed="rId4">
            <a:alphaModFix/>
          </a:blip>
          <a:stretch>
            <a:fillRect/>
          </a:stretch>
        </p:blipFill>
        <p:spPr>
          <a:xfrm>
            <a:off x="3849075" y="1847825"/>
            <a:ext cx="2440218" cy="2271925"/>
          </a:xfrm>
          <a:prstGeom prst="rect">
            <a:avLst/>
          </a:prstGeom>
          <a:noFill/>
          <a:ln>
            <a:noFill/>
          </a:ln>
        </p:spPr>
      </p:pic>
      <p:pic>
        <p:nvPicPr>
          <p:cNvPr id="470" name="Google Shape;470;g6c2c4c747b_1_106"/>
          <p:cNvPicPr preferRelativeResize="0"/>
          <p:nvPr/>
        </p:nvPicPr>
        <p:blipFill>
          <a:blip r:embed="rId5">
            <a:alphaModFix/>
          </a:blip>
          <a:stretch>
            <a:fillRect/>
          </a:stretch>
        </p:blipFill>
        <p:spPr>
          <a:xfrm>
            <a:off x="6556050" y="1847825"/>
            <a:ext cx="2232372" cy="2192375"/>
          </a:xfrm>
          <a:prstGeom prst="rect">
            <a:avLst/>
          </a:prstGeom>
          <a:noFill/>
          <a:ln>
            <a:noFill/>
          </a:ln>
        </p:spPr>
      </p:pic>
      <p:sp>
        <p:nvSpPr>
          <p:cNvPr id="471" name="Google Shape;471;g6c2c4c747b_1_106"/>
          <p:cNvSpPr/>
          <p:nvPr/>
        </p:nvSpPr>
        <p:spPr>
          <a:xfrm>
            <a:off x="3089000" y="4288788"/>
            <a:ext cx="613200" cy="292800"/>
          </a:xfrm>
          <a:prstGeom prst="chevron">
            <a:avLst>
              <a:gd name="adj" fmla="val 50000"/>
            </a:avLst>
          </a:prstGeom>
          <a:solidFill>
            <a:srgbClr val="00E1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6c2c4c747b_1_106"/>
          <p:cNvSpPr/>
          <p:nvPr/>
        </p:nvSpPr>
        <p:spPr>
          <a:xfrm>
            <a:off x="6289300" y="4321350"/>
            <a:ext cx="613200" cy="292800"/>
          </a:xfrm>
          <a:prstGeom prst="chevron">
            <a:avLst>
              <a:gd name="adj" fmla="val 50000"/>
            </a:avLst>
          </a:prstGeom>
          <a:solidFill>
            <a:srgbClr val="00E1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g6c2c4c747b_1_106"/>
          <p:cNvSpPr txBox="1"/>
          <p:nvPr/>
        </p:nvSpPr>
        <p:spPr>
          <a:xfrm>
            <a:off x="1349300" y="4256250"/>
            <a:ext cx="1437300" cy="35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Original Image</a:t>
            </a:r>
            <a:endParaRPr>
              <a:solidFill>
                <a:srgbClr val="FFFFFF"/>
              </a:solidFill>
              <a:latin typeface="Muli"/>
              <a:ea typeface="Muli"/>
              <a:cs typeface="Muli"/>
              <a:sym typeface="Muli"/>
            </a:endParaRPr>
          </a:p>
        </p:txBody>
      </p:sp>
      <p:sp>
        <p:nvSpPr>
          <p:cNvPr id="474" name="Google Shape;474;g6c2c4c747b_1_106"/>
          <p:cNvSpPr txBox="1"/>
          <p:nvPr/>
        </p:nvSpPr>
        <p:spPr>
          <a:xfrm>
            <a:off x="4080790" y="4256250"/>
            <a:ext cx="2117400" cy="35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Crop image from gray</a:t>
            </a:r>
            <a:endParaRPr>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475" name="Google Shape;475;g6c2c4c747b_1_106"/>
          <p:cNvSpPr txBox="1"/>
          <p:nvPr/>
        </p:nvSpPr>
        <p:spPr>
          <a:xfrm>
            <a:off x="7069800" y="4256250"/>
            <a:ext cx="1556400" cy="35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rPr>
              <a:t>Resize(224, 224)</a:t>
            </a:r>
            <a:endParaRPr>
              <a:solidFill>
                <a:srgbClr val="FFFFFF"/>
              </a:solidFill>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6c2c4c747b_1_9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16</a:t>
            </a:fld>
            <a:endParaRPr/>
          </a:p>
        </p:txBody>
      </p:sp>
      <p:pic>
        <p:nvPicPr>
          <p:cNvPr id="481" name="Google Shape;481;g6c2c4c747b_1_98"/>
          <p:cNvPicPr preferRelativeResize="0"/>
          <p:nvPr/>
        </p:nvPicPr>
        <p:blipFill>
          <a:blip r:embed="rId3">
            <a:alphaModFix/>
          </a:blip>
          <a:stretch>
            <a:fillRect/>
          </a:stretch>
        </p:blipFill>
        <p:spPr>
          <a:xfrm>
            <a:off x="1349575" y="1220349"/>
            <a:ext cx="1599250" cy="1580176"/>
          </a:xfrm>
          <a:prstGeom prst="rect">
            <a:avLst/>
          </a:prstGeom>
          <a:noFill/>
          <a:ln>
            <a:noFill/>
          </a:ln>
        </p:spPr>
      </p:pic>
      <p:pic>
        <p:nvPicPr>
          <p:cNvPr id="482" name="Google Shape;482;g6c2c4c747b_1_98"/>
          <p:cNvPicPr preferRelativeResize="0"/>
          <p:nvPr/>
        </p:nvPicPr>
        <p:blipFill>
          <a:blip r:embed="rId4">
            <a:alphaModFix/>
          </a:blip>
          <a:stretch>
            <a:fillRect/>
          </a:stretch>
        </p:blipFill>
        <p:spPr>
          <a:xfrm>
            <a:off x="3558334" y="1229437"/>
            <a:ext cx="1575800" cy="1561938"/>
          </a:xfrm>
          <a:prstGeom prst="rect">
            <a:avLst/>
          </a:prstGeom>
          <a:noFill/>
          <a:ln>
            <a:noFill/>
          </a:ln>
        </p:spPr>
      </p:pic>
      <p:pic>
        <p:nvPicPr>
          <p:cNvPr id="483" name="Google Shape;483;g6c2c4c747b_1_98"/>
          <p:cNvPicPr preferRelativeResize="0"/>
          <p:nvPr/>
        </p:nvPicPr>
        <p:blipFill>
          <a:blip r:embed="rId5">
            <a:alphaModFix/>
          </a:blip>
          <a:stretch>
            <a:fillRect/>
          </a:stretch>
        </p:blipFill>
        <p:spPr>
          <a:xfrm>
            <a:off x="6222675" y="1229425"/>
            <a:ext cx="1599248" cy="1561950"/>
          </a:xfrm>
          <a:prstGeom prst="rect">
            <a:avLst/>
          </a:prstGeom>
          <a:noFill/>
          <a:ln>
            <a:noFill/>
          </a:ln>
        </p:spPr>
      </p:pic>
      <p:pic>
        <p:nvPicPr>
          <p:cNvPr id="484" name="Google Shape;484;g6c2c4c747b_1_98"/>
          <p:cNvPicPr preferRelativeResize="0"/>
          <p:nvPr/>
        </p:nvPicPr>
        <p:blipFill>
          <a:blip r:embed="rId6">
            <a:alphaModFix/>
          </a:blip>
          <a:stretch>
            <a:fillRect/>
          </a:stretch>
        </p:blipFill>
        <p:spPr>
          <a:xfrm>
            <a:off x="2548302" y="3605825"/>
            <a:ext cx="1380793" cy="1339325"/>
          </a:xfrm>
          <a:prstGeom prst="rect">
            <a:avLst/>
          </a:prstGeom>
          <a:noFill/>
          <a:ln>
            <a:noFill/>
          </a:ln>
        </p:spPr>
      </p:pic>
      <p:pic>
        <p:nvPicPr>
          <p:cNvPr id="485" name="Google Shape;485;g6c2c4c747b_1_98"/>
          <p:cNvPicPr preferRelativeResize="0"/>
          <p:nvPr/>
        </p:nvPicPr>
        <p:blipFill>
          <a:blip r:embed="rId7">
            <a:alphaModFix/>
          </a:blip>
          <a:stretch>
            <a:fillRect/>
          </a:stretch>
        </p:blipFill>
        <p:spPr>
          <a:xfrm>
            <a:off x="6622250" y="3545952"/>
            <a:ext cx="1486800" cy="1328990"/>
          </a:xfrm>
          <a:prstGeom prst="rect">
            <a:avLst/>
          </a:prstGeom>
          <a:noFill/>
          <a:ln>
            <a:noFill/>
          </a:ln>
        </p:spPr>
      </p:pic>
      <p:sp>
        <p:nvSpPr>
          <p:cNvPr id="486" name="Google Shape;486;g6c2c4c747b_1_98"/>
          <p:cNvSpPr txBox="1"/>
          <p:nvPr/>
        </p:nvSpPr>
        <p:spPr>
          <a:xfrm>
            <a:off x="6828313" y="3431950"/>
            <a:ext cx="6185100" cy="155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487" name="Google Shape;487;g6c2c4c747b_1_98"/>
          <p:cNvSpPr txBox="1">
            <a:spLocks noGrp="1"/>
          </p:cNvSpPr>
          <p:nvPr>
            <p:ph type="title"/>
          </p:nvPr>
        </p:nvSpPr>
        <p:spPr>
          <a:xfrm>
            <a:off x="1830300" y="495000"/>
            <a:ext cx="60174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b="1"/>
              <a:t>Data Transformation </a:t>
            </a:r>
            <a:endParaRPr sz="3000" b="1"/>
          </a:p>
        </p:txBody>
      </p:sp>
      <p:sp>
        <p:nvSpPr>
          <p:cNvPr id="488" name="Google Shape;488;g6c2c4c747b_1_98"/>
          <p:cNvSpPr txBox="1"/>
          <p:nvPr/>
        </p:nvSpPr>
        <p:spPr>
          <a:xfrm>
            <a:off x="3546573" y="2974446"/>
            <a:ext cx="1380900" cy="3114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uli"/>
                <a:ea typeface="Muli"/>
                <a:cs typeface="Muli"/>
                <a:sym typeface="Muli"/>
              </a:rPr>
              <a:t>Random Affine</a:t>
            </a:r>
            <a:endParaRPr sz="1200">
              <a:solidFill>
                <a:srgbClr val="FFFFFF"/>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a:solidFill>
                <a:srgbClr val="FFFFFF"/>
              </a:solidFill>
              <a:latin typeface="Muli"/>
              <a:ea typeface="Muli"/>
              <a:cs typeface="Muli"/>
              <a:sym typeface="Muli"/>
            </a:endParaRPr>
          </a:p>
        </p:txBody>
      </p:sp>
      <p:sp>
        <p:nvSpPr>
          <p:cNvPr id="489" name="Google Shape;489;g6c2c4c747b_1_98"/>
          <p:cNvSpPr txBox="1"/>
          <p:nvPr/>
        </p:nvSpPr>
        <p:spPr>
          <a:xfrm>
            <a:off x="1294300" y="2880525"/>
            <a:ext cx="1486800" cy="5538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uli"/>
                <a:ea typeface="Muli"/>
                <a:cs typeface="Muli"/>
                <a:sym typeface="Muli"/>
              </a:rPr>
              <a:t>Random Rotation</a:t>
            </a:r>
            <a:endParaRPr sz="1200">
              <a:solidFill>
                <a:srgbClr val="FFFFFF"/>
              </a:solidFill>
              <a:latin typeface="Muli"/>
              <a:ea typeface="Muli"/>
              <a:cs typeface="Muli"/>
              <a:sym typeface="Muli"/>
            </a:endParaRPr>
          </a:p>
          <a:p>
            <a:pPr marL="0" lvl="0" indent="0" algn="l" rtl="0">
              <a:spcBef>
                <a:spcPts val="0"/>
              </a:spcBef>
              <a:spcAft>
                <a:spcPts val="0"/>
              </a:spcAft>
              <a:buNone/>
            </a:pPr>
            <a:r>
              <a:rPr lang="en" sz="1200">
                <a:solidFill>
                  <a:srgbClr val="FFFFFF"/>
                </a:solidFill>
                <a:latin typeface="Muli"/>
                <a:ea typeface="Muli"/>
                <a:cs typeface="Muli"/>
                <a:sym typeface="Muli"/>
              </a:rPr>
              <a:t>( -120, 120)</a:t>
            </a:r>
            <a:endParaRPr sz="1200">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490" name="Google Shape;490;g6c2c4c747b_1_98"/>
          <p:cNvSpPr txBox="1"/>
          <p:nvPr/>
        </p:nvSpPr>
        <p:spPr>
          <a:xfrm>
            <a:off x="6152875" y="2882924"/>
            <a:ext cx="1939500" cy="457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uli"/>
                <a:ea typeface="Muli"/>
                <a:cs typeface="Muli"/>
                <a:sym typeface="Muli"/>
              </a:rPr>
              <a:t>Random Horizontal Flip</a:t>
            </a:r>
            <a:endParaRPr sz="1200">
              <a:solidFill>
                <a:srgbClr val="FFFFFF"/>
              </a:solidFill>
              <a:latin typeface="Muli"/>
              <a:ea typeface="Muli"/>
              <a:cs typeface="Muli"/>
              <a:sym typeface="Muli"/>
            </a:endParaRPr>
          </a:p>
        </p:txBody>
      </p:sp>
      <p:sp>
        <p:nvSpPr>
          <p:cNvPr id="491" name="Google Shape;491;g6c2c4c747b_1_98"/>
          <p:cNvSpPr txBox="1"/>
          <p:nvPr/>
        </p:nvSpPr>
        <p:spPr>
          <a:xfrm>
            <a:off x="325300" y="3981700"/>
            <a:ext cx="1773000" cy="35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uli"/>
                <a:ea typeface="Muli"/>
                <a:cs typeface="Muli"/>
                <a:sym typeface="Muli"/>
              </a:rPr>
              <a:t>Random Vertical Flip</a:t>
            </a:r>
            <a:endParaRPr sz="1200">
              <a:solidFill>
                <a:srgbClr val="FFFFFF"/>
              </a:solidFill>
              <a:latin typeface="Muli"/>
              <a:ea typeface="Muli"/>
              <a:cs typeface="Muli"/>
              <a:sym typeface="Muli"/>
            </a:endParaRPr>
          </a:p>
        </p:txBody>
      </p:sp>
      <p:sp>
        <p:nvSpPr>
          <p:cNvPr id="492" name="Google Shape;492;g6c2c4c747b_1_98"/>
          <p:cNvSpPr txBox="1"/>
          <p:nvPr/>
        </p:nvSpPr>
        <p:spPr>
          <a:xfrm>
            <a:off x="4379150" y="3848746"/>
            <a:ext cx="2139900" cy="5538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FFFFFF"/>
                </a:solidFill>
                <a:latin typeface="Muli"/>
                <a:ea typeface="Muli"/>
                <a:cs typeface="Muli"/>
                <a:sym typeface="Muli"/>
              </a:rPr>
              <a:t>Color Jitter (brightness &amp; contrast adjustment)</a:t>
            </a:r>
            <a:endParaRPr sz="1200">
              <a:solidFill>
                <a:srgbClr val="FFFFFF"/>
              </a:solidFill>
              <a:latin typeface="Muli"/>
              <a:ea typeface="Muli"/>
              <a:cs typeface="Muli"/>
              <a:sym typeface="Mul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11"/>
          <p:cNvSpPr txBox="1">
            <a:spLocks noGrp="1"/>
          </p:cNvSpPr>
          <p:nvPr>
            <p:ph type="ctrTitle"/>
          </p:nvPr>
        </p:nvSpPr>
        <p:spPr>
          <a:xfrm>
            <a:off x="2647550" y="1726175"/>
            <a:ext cx="63147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a:t>Modeling and Hyperparameter Tuning </a:t>
            </a:r>
            <a:endParaRPr b="1"/>
          </a:p>
        </p:txBody>
      </p:sp>
      <p:sp>
        <p:nvSpPr>
          <p:cNvPr id="498" name="Google Shape;498;p11"/>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FFFFFF"/>
                </a:solidFill>
                <a:latin typeface="Nixie One"/>
                <a:ea typeface="Nixie One"/>
                <a:cs typeface="Nixie One"/>
                <a:sym typeface="Nixie One"/>
              </a:rPr>
              <a:t>5</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12"/>
          <p:cNvSpPr txBox="1">
            <a:spLocks noGrp="1"/>
          </p:cNvSpPr>
          <p:nvPr>
            <p:ph type="title"/>
          </p:nvPr>
        </p:nvSpPr>
        <p:spPr>
          <a:xfrm>
            <a:off x="1732700" y="7641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Evaluation Metrics</a:t>
            </a:r>
            <a:endParaRPr sz="3000" b="1"/>
          </a:p>
        </p:txBody>
      </p:sp>
      <p:sp>
        <p:nvSpPr>
          <p:cNvPr id="504" name="Google Shape;504;p12"/>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18</a:t>
            </a:fld>
            <a:endParaRPr/>
          </a:p>
        </p:txBody>
      </p:sp>
      <p:sp>
        <p:nvSpPr>
          <p:cNvPr id="505" name="Google Shape;505;p12"/>
          <p:cNvSpPr txBox="1">
            <a:spLocks noGrp="1"/>
          </p:cNvSpPr>
          <p:nvPr>
            <p:ph type="body" idx="1"/>
          </p:nvPr>
        </p:nvSpPr>
        <p:spPr>
          <a:xfrm>
            <a:off x="864200" y="1616925"/>
            <a:ext cx="5199300" cy="30249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 sz="1300" b="1"/>
              <a:t>QUADRATIC WEIGHTED KAPPA (QWK)</a:t>
            </a:r>
            <a:endParaRPr sz="1300" b="1"/>
          </a:p>
          <a:p>
            <a:pPr marL="457200" lvl="0" indent="-311150" algn="just" rtl="0">
              <a:lnSpc>
                <a:spcPct val="100000"/>
              </a:lnSpc>
              <a:spcBef>
                <a:spcPts val="600"/>
              </a:spcBef>
              <a:spcAft>
                <a:spcPts val="0"/>
              </a:spcAft>
              <a:buSzPts val="1300"/>
              <a:buChar char="-"/>
            </a:pPr>
            <a:r>
              <a:rPr lang="en" sz="1300"/>
              <a:t>The score to measure the agreement between two ratings. </a:t>
            </a:r>
            <a:endParaRPr sz="1300"/>
          </a:p>
          <a:p>
            <a:pPr marL="457200" lvl="0" indent="-311150" algn="just" rtl="0">
              <a:lnSpc>
                <a:spcPct val="100000"/>
              </a:lnSpc>
              <a:spcBef>
                <a:spcPts val="0"/>
              </a:spcBef>
              <a:spcAft>
                <a:spcPts val="0"/>
              </a:spcAft>
              <a:buSzPts val="1300"/>
              <a:buChar char="-"/>
            </a:pPr>
            <a:r>
              <a:rPr lang="en" sz="1300"/>
              <a:t>Range: 0 (No agreement between two raters) to 1 </a:t>
            </a:r>
            <a:endParaRPr sz="1300"/>
          </a:p>
          <a:p>
            <a:pPr marL="457200" lvl="0" indent="-311150" algn="just" rtl="0">
              <a:lnSpc>
                <a:spcPct val="100000"/>
              </a:lnSpc>
              <a:spcBef>
                <a:spcPts val="0"/>
              </a:spcBef>
              <a:spcAft>
                <a:spcPts val="0"/>
              </a:spcAft>
              <a:buSzPts val="1300"/>
              <a:buChar char="-"/>
            </a:pPr>
            <a:r>
              <a:rPr lang="en" sz="1300"/>
              <a:t>( Complete agreement between two raters)</a:t>
            </a:r>
            <a:endParaRPr sz="1300"/>
          </a:p>
          <a:p>
            <a:pPr marL="457200" lvl="0" indent="-311150" algn="just" rtl="0">
              <a:lnSpc>
                <a:spcPct val="100000"/>
              </a:lnSpc>
              <a:spcBef>
                <a:spcPts val="0"/>
              </a:spcBef>
              <a:spcAft>
                <a:spcPts val="0"/>
              </a:spcAft>
              <a:buSzPts val="1300"/>
              <a:buChar char="-"/>
            </a:pPr>
            <a:r>
              <a:rPr lang="en" sz="1300"/>
              <a:t>Calculation Process: </a:t>
            </a:r>
            <a:endParaRPr sz="1300"/>
          </a:p>
          <a:p>
            <a:pPr marL="457200" lvl="0" indent="0" algn="just" rtl="0">
              <a:lnSpc>
                <a:spcPct val="100000"/>
              </a:lnSpc>
              <a:spcBef>
                <a:spcPts val="600"/>
              </a:spcBef>
              <a:spcAft>
                <a:spcPts val="0"/>
              </a:spcAft>
              <a:buNone/>
            </a:pPr>
            <a:r>
              <a:rPr lang="en" sz="1300"/>
              <a:t>1) Matrix O including the number of images received a rating i by A and j by B. And N by N matrix of weights is calculated based on the difference between rater’s scores. </a:t>
            </a:r>
            <a:endParaRPr sz="1300"/>
          </a:p>
          <a:p>
            <a:pPr marL="457200" lvl="0" indent="0" algn="just" rtl="0">
              <a:lnSpc>
                <a:spcPct val="100000"/>
              </a:lnSpc>
              <a:spcBef>
                <a:spcPts val="600"/>
              </a:spcBef>
              <a:spcAft>
                <a:spcPts val="0"/>
              </a:spcAft>
              <a:buNone/>
            </a:pPr>
            <a:r>
              <a:rPr lang="en" sz="1300"/>
              <a:t>2) Matrix of Expected ratings E is calculated as the outer product between each rater’s histogram vector of ratings and normalized. </a:t>
            </a:r>
            <a:endParaRPr sz="1300"/>
          </a:p>
          <a:p>
            <a:pPr marL="457200" lvl="0" indent="0" algn="l" rtl="0">
              <a:spcBef>
                <a:spcPts val="0"/>
              </a:spcBef>
              <a:spcAft>
                <a:spcPts val="0"/>
              </a:spcAft>
              <a:buNone/>
            </a:pPr>
            <a:endParaRPr/>
          </a:p>
        </p:txBody>
      </p:sp>
      <p:pic>
        <p:nvPicPr>
          <p:cNvPr id="506" name="Google Shape;506;p12"/>
          <p:cNvPicPr preferRelativeResize="0"/>
          <p:nvPr/>
        </p:nvPicPr>
        <p:blipFill>
          <a:blip r:embed="rId3">
            <a:alphaModFix/>
          </a:blip>
          <a:stretch>
            <a:fillRect/>
          </a:stretch>
        </p:blipFill>
        <p:spPr>
          <a:xfrm>
            <a:off x="6133175" y="1811075"/>
            <a:ext cx="2885375" cy="1663025"/>
          </a:xfrm>
          <a:prstGeom prst="rect">
            <a:avLst/>
          </a:prstGeom>
          <a:noFill/>
          <a:ln>
            <a:noFill/>
          </a:ln>
        </p:spPr>
      </p:pic>
      <p:sp>
        <p:nvSpPr>
          <p:cNvPr id="507" name="Google Shape;507;p12"/>
          <p:cNvSpPr txBox="1"/>
          <p:nvPr/>
        </p:nvSpPr>
        <p:spPr>
          <a:xfrm>
            <a:off x="6209813" y="3529875"/>
            <a:ext cx="2732100" cy="46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sz="1000">
                <a:solidFill>
                  <a:schemeClr val="lt1"/>
                </a:solidFill>
                <a:latin typeface="Muli"/>
                <a:ea typeface="Muli"/>
                <a:cs typeface="Muli"/>
                <a:sym typeface="Muli"/>
              </a:rPr>
              <a:t>Table: Suggested Cohen’s Kappa Criteria by McHugh, Mary. (2012)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g479ccf851d_1_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19</a:t>
            </a:fld>
            <a:endParaRPr/>
          </a:p>
        </p:txBody>
      </p:sp>
      <p:pic>
        <p:nvPicPr>
          <p:cNvPr id="513" name="Google Shape;513;g479ccf851d_1_1"/>
          <p:cNvPicPr preferRelativeResize="0"/>
          <p:nvPr/>
        </p:nvPicPr>
        <p:blipFill>
          <a:blip r:embed="rId3">
            <a:alphaModFix/>
          </a:blip>
          <a:stretch>
            <a:fillRect/>
          </a:stretch>
        </p:blipFill>
        <p:spPr>
          <a:xfrm>
            <a:off x="1417350" y="1213225"/>
            <a:ext cx="4876575" cy="3572300"/>
          </a:xfrm>
          <a:prstGeom prst="rect">
            <a:avLst/>
          </a:prstGeom>
          <a:noFill/>
          <a:ln>
            <a:noFill/>
          </a:ln>
        </p:spPr>
      </p:pic>
      <p:sp>
        <p:nvSpPr>
          <p:cNvPr id="514" name="Google Shape;514;g479ccf851d_1_1"/>
          <p:cNvSpPr txBox="1"/>
          <p:nvPr/>
        </p:nvSpPr>
        <p:spPr>
          <a:xfrm>
            <a:off x="6485025" y="2964575"/>
            <a:ext cx="2390700" cy="75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Private Test Score(QWK): Private Test Set</a:t>
            </a:r>
            <a:endParaRPr>
              <a:solidFill>
                <a:srgbClr val="FFFFFF"/>
              </a:solidFill>
              <a:latin typeface="Muli"/>
              <a:ea typeface="Muli"/>
              <a:cs typeface="Muli"/>
              <a:sym typeface="Muli"/>
            </a:endParaRPr>
          </a:p>
          <a:p>
            <a:pPr marL="0" lvl="0" indent="0" algn="l" rtl="0">
              <a:spcBef>
                <a:spcPts val="0"/>
              </a:spcBef>
              <a:spcAft>
                <a:spcPts val="0"/>
              </a:spcAft>
              <a:buNone/>
            </a:pPr>
            <a:r>
              <a:rPr lang="en">
                <a:solidFill>
                  <a:srgbClr val="FFFFFF"/>
                </a:solidFill>
                <a:latin typeface="Muli"/>
                <a:ea typeface="Muli"/>
                <a:cs typeface="Muli"/>
                <a:sym typeface="Muli"/>
              </a:rPr>
              <a:t>(largest dataset)</a:t>
            </a:r>
            <a:endParaRPr>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515" name="Google Shape;515;g479ccf851d_1_1"/>
          <p:cNvSpPr txBox="1"/>
          <p:nvPr/>
        </p:nvSpPr>
        <p:spPr>
          <a:xfrm>
            <a:off x="6485025" y="2160225"/>
            <a:ext cx="2390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Public Test Score (QWK):</a:t>
            </a:r>
            <a:endParaRPr>
              <a:solidFill>
                <a:srgbClr val="FFFFFF"/>
              </a:solidFill>
              <a:latin typeface="Muli"/>
              <a:ea typeface="Muli"/>
              <a:cs typeface="Muli"/>
              <a:sym typeface="Muli"/>
            </a:endParaRPr>
          </a:p>
          <a:p>
            <a:pPr marL="0" lvl="0" indent="0" algn="l" rtl="0">
              <a:spcBef>
                <a:spcPts val="0"/>
              </a:spcBef>
              <a:spcAft>
                <a:spcPts val="0"/>
              </a:spcAft>
              <a:buNone/>
            </a:pPr>
            <a:r>
              <a:rPr lang="en">
                <a:solidFill>
                  <a:srgbClr val="FFFFFF"/>
                </a:solidFill>
                <a:latin typeface="Muli"/>
                <a:ea typeface="Muli"/>
                <a:cs typeface="Muli"/>
                <a:sym typeface="Muli"/>
              </a:rPr>
              <a:t> Public Test Set</a:t>
            </a:r>
            <a:endParaRPr>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516" name="Google Shape;516;g479ccf851d_1_1"/>
          <p:cNvSpPr txBox="1"/>
          <p:nvPr/>
        </p:nvSpPr>
        <p:spPr>
          <a:xfrm>
            <a:off x="6544275" y="1213225"/>
            <a:ext cx="22722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Valid Score (QWK): Training Set </a:t>
            </a:r>
            <a:endParaRPr>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a:p>
            <a:pPr marL="0" lvl="0" indent="0" algn="l" rtl="0">
              <a:spcBef>
                <a:spcPts val="0"/>
              </a:spcBef>
              <a:spcAft>
                <a:spcPts val="0"/>
              </a:spcAft>
              <a:buNone/>
            </a:pPr>
            <a:endParaRPr>
              <a:solidFill>
                <a:srgbClr val="FFFFFF"/>
              </a:solidFill>
              <a:latin typeface="Muli"/>
              <a:ea typeface="Muli"/>
              <a:cs typeface="Muli"/>
              <a:sym typeface="Muli"/>
            </a:endParaRPr>
          </a:p>
        </p:txBody>
      </p:sp>
      <p:sp>
        <p:nvSpPr>
          <p:cNvPr id="517" name="Google Shape;517;g479ccf851d_1_1"/>
          <p:cNvSpPr txBox="1">
            <a:spLocks noGrp="1"/>
          </p:cNvSpPr>
          <p:nvPr>
            <p:ph type="title"/>
          </p:nvPr>
        </p:nvSpPr>
        <p:spPr>
          <a:xfrm>
            <a:off x="1844200" y="415625"/>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Evaluation Metrics_2</a:t>
            </a:r>
            <a:endParaRPr sz="30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
          <p:cNvSpPr txBox="1">
            <a:spLocks noGrp="1"/>
          </p:cNvSpPr>
          <p:nvPr>
            <p:ph type="title"/>
          </p:nvPr>
        </p:nvSpPr>
        <p:spPr>
          <a:xfrm>
            <a:off x="2450050" y="501725"/>
            <a:ext cx="49443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b="1"/>
              <a:t>Agenda</a:t>
            </a:r>
            <a:endParaRPr b="1"/>
          </a:p>
        </p:txBody>
      </p:sp>
      <p:sp>
        <p:nvSpPr>
          <p:cNvPr id="344" name="Google Shape;344;p2"/>
          <p:cNvSpPr txBox="1">
            <a:spLocks noGrp="1"/>
          </p:cNvSpPr>
          <p:nvPr>
            <p:ph type="body" idx="1"/>
          </p:nvPr>
        </p:nvSpPr>
        <p:spPr>
          <a:xfrm>
            <a:off x="1933575" y="1595150"/>
            <a:ext cx="4944300" cy="2532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600"/>
              </a:spcBef>
              <a:spcAft>
                <a:spcPts val="0"/>
              </a:spcAft>
              <a:buSzPts val="1800"/>
              <a:buChar char="◇"/>
            </a:pPr>
            <a:r>
              <a:rPr lang="en" sz="1800" b="1"/>
              <a:t>Problem Statement </a:t>
            </a:r>
            <a:endParaRPr sz="1800" b="1"/>
          </a:p>
          <a:p>
            <a:pPr marL="457200" lvl="0" indent="-342900" algn="l" rtl="0">
              <a:lnSpc>
                <a:spcPct val="115000"/>
              </a:lnSpc>
              <a:spcBef>
                <a:spcPts val="0"/>
              </a:spcBef>
              <a:spcAft>
                <a:spcPts val="0"/>
              </a:spcAft>
              <a:buSzPts val="1800"/>
              <a:buChar char="◇"/>
            </a:pPr>
            <a:r>
              <a:rPr lang="en" sz="1800" b="1"/>
              <a:t>Dataset Overview </a:t>
            </a:r>
            <a:endParaRPr sz="1800" b="1"/>
          </a:p>
          <a:p>
            <a:pPr marL="457200" lvl="0" indent="-342900" algn="l" rtl="0">
              <a:lnSpc>
                <a:spcPct val="115000"/>
              </a:lnSpc>
              <a:spcBef>
                <a:spcPts val="0"/>
              </a:spcBef>
              <a:spcAft>
                <a:spcPts val="0"/>
              </a:spcAft>
              <a:buSzPts val="1800"/>
              <a:buChar char="◇"/>
            </a:pPr>
            <a:r>
              <a:rPr lang="en" sz="1800" b="1"/>
              <a:t>Exploratory Data Analysis (EDA)</a:t>
            </a:r>
            <a:endParaRPr sz="1800" b="1"/>
          </a:p>
          <a:p>
            <a:pPr marL="457200" lvl="0" indent="-342900" algn="l" rtl="0">
              <a:lnSpc>
                <a:spcPct val="115000"/>
              </a:lnSpc>
              <a:spcBef>
                <a:spcPts val="0"/>
              </a:spcBef>
              <a:spcAft>
                <a:spcPts val="0"/>
              </a:spcAft>
              <a:buSzPts val="1800"/>
              <a:buChar char="◇"/>
            </a:pPr>
            <a:r>
              <a:rPr lang="en" sz="1800" b="1"/>
              <a:t>Data Preprocessing </a:t>
            </a:r>
            <a:endParaRPr sz="1800" b="1"/>
          </a:p>
          <a:p>
            <a:pPr marL="457200" lvl="0" indent="-342900" algn="l" rtl="0">
              <a:lnSpc>
                <a:spcPct val="115000"/>
              </a:lnSpc>
              <a:spcBef>
                <a:spcPts val="0"/>
              </a:spcBef>
              <a:spcAft>
                <a:spcPts val="0"/>
              </a:spcAft>
              <a:buSzPts val="1800"/>
              <a:buChar char="◇"/>
            </a:pPr>
            <a:r>
              <a:rPr lang="en" sz="1800" b="1"/>
              <a:t>Modeling </a:t>
            </a:r>
            <a:endParaRPr sz="1800" b="1"/>
          </a:p>
          <a:p>
            <a:pPr marL="457200" lvl="0" indent="-342900" algn="l" rtl="0">
              <a:lnSpc>
                <a:spcPct val="115000"/>
              </a:lnSpc>
              <a:spcBef>
                <a:spcPts val="0"/>
              </a:spcBef>
              <a:spcAft>
                <a:spcPts val="0"/>
              </a:spcAft>
              <a:buSzPts val="1800"/>
              <a:buChar char="◇"/>
            </a:pPr>
            <a:r>
              <a:rPr lang="en" sz="1800" b="1"/>
              <a:t>Result and Discussion </a:t>
            </a:r>
            <a:endParaRPr sz="1800" b="1"/>
          </a:p>
          <a:p>
            <a:pPr marL="457200" lvl="0" indent="-342900" algn="l" rtl="0">
              <a:lnSpc>
                <a:spcPct val="115000"/>
              </a:lnSpc>
              <a:spcBef>
                <a:spcPts val="0"/>
              </a:spcBef>
              <a:spcAft>
                <a:spcPts val="0"/>
              </a:spcAft>
              <a:buSzPts val="1800"/>
              <a:buChar char="◇"/>
            </a:pPr>
            <a:r>
              <a:rPr lang="en" sz="1800" b="1"/>
              <a:t>Future Studies</a:t>
            </a:r>
            <a:endParaRPr sz="1800" b="1"/>
          </a:p>
          <a:p>
            <a:pPr marL="0" lvl="0" indent="0" algn="l" rtl="0">
              <a:lnSpc>
                <a:spcPct val="115000"/>
              </a:lnSpc>
              <a:spcBef>
                <a:spcPts val="600"/>
              </a:spcBef>
              <a:spcAft>
                <a:spcPts val="0"/>
              </a:spcAft>
              <a:buSzPts val="1400"/>
              <a:buNone/>
            </a:pPr>
            <a:endParaRPr sz="1800" b="1"/>
          </a:p>
        </p:txBody>
      </p:sp>
      <p:sp>
        <p:nvSpPr>
          <p:cNvPr id="345" name="Google Shape;345;p2"/>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6c2c4c747b_1_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20</a:t>
            </a:fld>
            <a:endParaRPr/>
          </a:p>
        </p:txBody>
      </p:sp>
      <p:sp>
        <p:nvSpPr>
          <p:cNvPr id="523" name="Google Shape;523;g6c2c4c747b_1_4"/>
          <p:cNvSpPr txBox="1">
            <a:spLocks noGrp="1"/>
          </p:cNvSpPr>
          <p:nvPr>
            <p:ph type="title"/>
          </p:nvPr>
        </p:nvSpPr>
        <p:spPr>
          <a:xfrm>
            <a:off x="1732700" y="7641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Baseline Model-ResNet101</a:t>
            </a:r>
            <a:endParaRPr sz="3000" b="1"/>
          </a:p>
        </p:txBody>
      </p:sp>
      <p:pic>
        <p:nvPicPr>
          <p:cNvPr id="524" name="Google Shape;524;g6c2c4c747b_1_4"/>
          <p:cNvPicPr preferRelativeResize="0"/>
          <p:nvPr/>
        </p:nvPicPr>
        <p:blipFill>
          <a:blip r:embed="rId3">
            <a:alphaModFix/>
          </a:blip>
          <a:stretch>
            <a:fillRect/>
          </a:stretch>
        </p:blipFill>
        <p:spPr>
          <a:xfrm>
            <a:off x="1116250" y="3061075"/>
            <a:ext cx="4902601" cy="1724450"/>
          </a:xfrm>
          <a:prstGeom prst="rect">
            <a:avLst/>
          </a:prstGeom>
          <a:noFill/>
          <a:ln>
            <a:noFill/>
          </a:ln>
        </p:spPr>
      </p:pic>
      <p:sp>
        <p:nvSpPr>
          <p:cNvPr id="525" name="Google Shape;525;g6c2c4c747b_1_4"/>
          <p:cNvSpPr txBox="1"/>
          <p:nvPr/>
        </p:nvSpPr>
        <p:spPr>
          <a:xfrm>
            <a:off x="818600" y="1409400"/>
            <a:ext cx="7757700" cy="3000000"/>
          </a:xfrm>
          <a:prstGeom prst="rect">
            <a:avLst/>
          </a:prstGeom>
          <a:noFill/>
          <a:ln>
            <a:noFill/>
          </a:ln>
        </p:spPr>
        <p:txBody>
          <a:bodyPr spcFirstLastPara="1" wrap="square" lIns="91425" tIns="91425" rIns="91425" bIns="91425" anchor="t" anchorCtr="0">
            <a:noAutofit/>
          </a:bodyPr>
          <a:lstStyle/>
          <a:p>
            <a:pPr marL="457200" marR="0" lvl="0" indent="-317500" algn="just" rtl="0">
              <a:lnSpc>
                <a:spcPct val="100000"/>
              </a:lnSpc>
              <a:spcBef>
                <a:spcPts val="600"/>
              </a:spcBef>
              <a:spcAft>
                <a:spcPts val="0"/>
              </a:spcAft>
              <a:buClr>
                <a:srgbClr val="FFFFFF"/>
              </a:buClr>
              <a:buSzPts val="1400"/>
              <a:buFont typeface="Muli"/>
              <a:buChar char="-"/>
            </a:pPr>
            <a:r>
              <a:rPr lang="en">
                <a:solidFill>
                  <a:srgbClr val="FFFFFF"/>
                </a:solidFill>
                <a:latin typeface="Muli"/>
                <a:ea typeface="Muli"/>
                <a:cs typeface="Muli"/>
                <a:sym typeface="Muli"/>
              </a:rPr>
              <a:t>Winner ILSVRC 2015 – Kaiming He et al. </a:t>
            </a:r>
            <a:endParaRPr>
              <a:solidFill>
                <a:srgbClr val="FFFFFF"/>
              </a:solidFill>
              <a:latin typeface="Muli"/>
              <a:ea typeface="Muli"/>
              <a:cs typeface="Muli"/>
              <a:sym typeface="Muli"/>
            </a:endParaRPr>
          </a:p>
          <a:p>
            <a:pPr marL="457200" marR="0" lvl="0" indent="-317500" algn="just" rtl="0">
              <a:lnSpc>
                <a:spcPct val="100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Pretrained on ImageNet </a:t>
            </a:r>
            <a:endParaRPr>
              <a:solidFill>
                <a:srgbClr val="FFFFFF"/>
              </a:solidFill>
              <a:latin typeface="Muli"/>
              <a:ea typeface="Muli"/>
              <a:cs typeface="Muli"/>
              <a:sym typeface="Muli"/>
            </a:endParaRPr>
          </a:p>
          <a:p>
            <a:pPr marL="457200" marR="0" lvl="0" indent="-317500" algn="just" rtl="0">
              <a:lnSpc>
                <a:spcPct val="100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Include three types of skip/shortcut connections </a:t>
            </a:r>
            <a:endParaRPr>
              <a:solidFill>
                <a:srgbClr val="FFFFFF"/>
              </a:solidFill>
              <a:latin typeface="Muli"/>
              <a:ea typeface="Muli"/>
              <a:cs typeface="Muli"/>
              <a:sym typeface="Muli"/>
            </a:endParaRPr>
          </a:p>
          <a:p>
            <a:pPr marL="457200" lvl="0" indent="-317500" algn="just" rtl="0">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No fully connected layers at end of network </a:t>
            </a:r>
            <a:endParaRPr>
              <a:solidFill>
                <a:srgbClr val="FFFFFF"/>
              </a:solidFill>
              <a:latin typeface="Muli"/>
              <a:ea typeface="Muli"/>
              <a:cs typeface="Muli"/>
              <a:sym typeface="Muli"/>
            </a:endParaRPr>
          </a:p>
          <a:p>
            <a:pPr marL="457200" marR="0" lvl="0" indent="-317500" algn="just" rtl="0">
              <a:lnSpc>
                <a:spcPct val="100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Bottleneck design to solve the problem of vanishing/exploding gradients</a:t>
            </a:r>
            <a:endParaRPr>
              <a:solidFill>
                <a:srgbClr val="FFFFFF"/>
              </a:solidFill>
              <a:latin typeface="Muli"/>
              <a:ea typeface="Muli"/>
              <a:cs typeface="Muli"/>
              <a:sym typeface="Muli"/>
            </a:endParaRPr>
          </a:p>
          <a:p>
            <a:pPr marL="457200" marR="0" lvl="0" indent="-317500" algn="just" rtl="0">
              <a:lnSpc>
                <a:spcPct val="100000"/>
              </a:lnSpc>
              <a:spcBef>
                <a:spcPts val="0"/>
              </a:spcBef>
              <a:spcAft>
                <a:spcPts val="0"/>
              </a:spcAft>
              <a:buClr>
                <a:srgbClr val="FFFFFF"/>
              </a:buClr>
              <a:buSzPts val="1400"/>
              <a:buFont typeface="Muli"/>
              <a:buChar char="-"/>
            </a:pPr>
            <a:r>
              <a:rPr lang="en">
                <a:solidFill>
                  <a:srgbClr val="FFFFFF"/>
                </a:solidFill>
                <a:latin typeface="Muli"/>
                <a:ea typeface="Muli"/>
                <a:cs typeface="Muli"/>
                <a:sym typeface="Muli"/>
              </a:rPr>
              <a:t>ResNet101 is with 101 layers </a:t>
            </a:r>
            <a:endParaRPr sz="1300">
              <a:solidFill>
                <a:srgbClr val="FFFFFF"/>
              </a:solidFill>
              <a:latin typeface="Muli"/>
              <a:ea typeface="Muli"/>
              <a:cs typeface="Muli"/>
              <a:sym typeface="Muli"/>
            </a:endParaRPr>
          </a:p>
          <a:p>
            <a:pPr marL="457200" lvl="0" indent="0" algn="l" rtl="0">
              <a:spcBef>
                <a:spcPts val="0"/>
              </a:spcBef>
              <a:spcAft>
                <a:spcPts val="0"/>
              </a:spcAft>
              <a:buNone/>
            </a:pPr>
            <a:endParaRPr sz="1200">
              <a:solidFill>
                <a:srgbClr val="FFFFFF"/>
              </a:solidFill>
              <a:latin typeface="Nunito"/>
              <a:ea typeface="Nunito"/>
              <a:cs typeface="Nunito"/>
              <a:sym typeface="Nunito"/>
            </a:endParaRPr>
          </a:p>
          <a:p>
            <a:pPr marL="457200" marR="0" lvl="0" indent="0" algn="just" rtl="0">
              <a:lnSpc>
                <a:spcPct val="100000"/>
              </a:lnSpc>
              <a:spcBef>
                <a:spcPts val="600"/>
              </a:spcBef>
              <a:spcAft>
                <a:spcPts val="0"/>
              </a:spcAft>
              <a:buNone/>
            </a:pPr>
            <a:endParaRPr sz="1300">
              <a:solidFill>
                <a:srgbClr val="FFFFFF"/>
              </a:solidFill>
              <a:latin typeface="Muli"/>
              <a:ea typeface="Muli"/>
              <a:cs typeface="Muli"/>
              <a:sym typeface="Muli"/>
            </a:endParaRPr>
          </a:p>
        </p:txBody>
      </p:sp>
      <p:sp>
        <p:nvSpPr>
          <p:cNvPr id="526" name="Google Shape;526;g6c2c4c747b_1_4"/>
          <p:cNvSpPr txBox="1"/>
          <p:nvPr/>
        </p:nvSpPr>
        <p:spPr>
          <a:xfrm>
            <a:off x="6088550" y="3872525"/>
            <a:ext cx="2690700" cy="2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uli"/>
                <a:ea typeface="Muli"/>
                <a:cs typeface="Muli"/>
                <a:sym typeface="Muli"/>
              </a:rPr>
              <a:t>34-layer ResNet with Skip/Shortcut Connection(Top), 34-layer Plain Network(Middle), 19-layer VGG-19(Bottom)</a:t>
            </a:r>
            <a:endParaRPr sz="1200">
              <a:solidFill>
                <a:schemeClr val="lt1"/>
              </a:solidFill>
              <a:latin typeface="Muli"/>
              <a:ea typeface="Muli"/>
              <a:cs typeface="Muli"/>
              <a:sym typeface="Muli"/>
            </a:endParaRPr>
          </a:p>
          <a:p>
            <a:pPr marL="0" lvl="0" indent="0" algn="l" rtl="0">
              <a:spcBef>
                <a:spcPts val="0"/>
              </a:spcBef>
              <a:spcAft>
                <a:spcPts val="0"/>
              </a:spcAft>
              <a:buNone/>
            </a:pPr>
            <a:endParaRPr sz="1200">
              <a:solidFill>
                <a:schemeClr val="lt1"/>
              </a:solidFill>
              <a:latin typeface="Muli"/>
              <a:ea typeface="Muli"/>
              <a:cs typeface="Muli"/>
              <a:sym typeface="Mul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6c2c4c747b_1_160"/>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21</a:t>
            </a:fld>
            <a:endParaRPr/>
          </a:p>
        </p:txBody>
      </p:sp>
      <p:sp>
        <p:nvSpPr>
          <p:cNvPr id="532" name="Google Shape;532;g6c2c4c747b_1_160"/>
          <p:cNvSpPr txBox="1">
            <a:spLocks noGrp="1"/>
          </p:cNvSpPr>
          <p:nvPr>
            <p:ph type="title"/>
          </p:nvPr>
        </p:nvSpPr>
        <p:spPr>
          <a:xfrm>
            <a:off x="1732700" y="7641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Baseline Model-ResNet101</a:t>
            </a:r>
            <a:endParaRPr sz="3000" b="1"/>
          </a:p>
          <a:p>
            <a:pPr marL="0" lvl="0" indent="0" algn="l" rtl="0">
              <a:lnSpc>
                <a:spcPct val="100000"/>
              </a:lnSpc>
              <a:spcBef>
                <a:spcPts val="0"/>
              </a:spcBef>
              <a:spcAft>
                <a:spcPts val="0"/>
              </a:spcAft>
              <a:buSzPts val="4000"/>
              <a:buNone/>
            </a:pPr>
            <a:r>
              <a:rPr lang="en" sz="1600" b="1"/>
              <a:t>Pure Vanilla-No Transformation</a:t>
            </a:r>
            <a:endParaRPr sz="1600" b="1"/>
          </a:p>
        </p:txBody>
      </p:sp>
      <p:pic>
        <p:nvPicPr>
          <p:cNvPr id="533" name="Google Shape;533;g6c2c4c747b_1_160"/>
          <p:cNvPicPr preferRelativeResize="0"/>
          <p:nvPr/>
        </p:nvPicPr>
        <p:blipFill>
          <a:blip r:embed="rId3">
            <a:alphaModFix/>
          </a:blip>
          <a:stretch>
            <a:fillRect/>
          </a:stretch>
        </p:blipFill>
        <p:spPr>
          <a:xfrm>
            <a:off x="759300" y="1528451"/>
            <a:ext cx="3524251" cy="2384188"/>
          </a:xfrm>
          <a:prstGeom prst="rect">
            <a:avLst/>
          </a:prstGeom>
          <a:noFill/>
          <a:ln>
            <a:noFill/>
          </a:ln>
        </p:spPr>
      </p:pic>
      <p:pic>
        <p:nvPicPr>
          <p:cNvPr id="534" name="Google Shape;534;g6c2c4c747b_1_160"/>
          <p:cNvPicPr preferRelativeResize="0"/>
          <p:nvPr/>
        </p:nvPicPr>
        <p:blipFill>
          <a:blip r:embed="rId4">
            <a:alphaModFix/>
          </a:blip>
          <a:stretch>
            <a:fillRect/>
          </a:stretch>
        </p:blipFill>
        <p:spPr>
          <a:xfrm>
            <a:off x="5015700" y="1546562"/>
            <a:ext cx="3524249" cy="2348000"/>
          </a:xfrm>
          <a:prstGeom prst="rect">
            <a:avLst/>
          </a:prstGeom>
          <a:noFill/>
          <a:ln>
            <a:noFill/>
          </a:ln>
        </p:spPr>
      </p:pic>
      <p:sp>
        <p:nvSpPr>
          <p:cNvPr id="535" name="Google Shape;535;g6c2c4c747b_1_160"/>
          <p:cNvSpPr txBox="1"/>
          <p:nvPr/>
        </p:nvSpPr>
        <p:spPr>
          <a:xfrm>
            <a:off x="850275" y="4031700"/>
            <a:ext cx="4058700" cy="100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uli"/>
                <a:ea typeface="Muli"/>
                <a:cs typeface="Muli"/>
                <a:sym typeface="Muli"/>
              </a:rPr>
              <a:t>Minimal Loss:  </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Train: Epoch 25 0.026</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Valid: Epoch 25 0.300</a:t>
            </a: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p:txBody>
      </p:sp>
      <p:sp>
        <p:nvSpPr>
          <p:cNvPr id="536" name="Google Shape;536;g6c2c4c747b_1_160"/>
          <p:cNvSpPr txBox="1"/>
          <p:nvPr/>
        </p:nvSpPr>
        <p:spPr>
          <a:xfrm>
            <a:off x="4908975" y="3970625"/>
            <a:ext cx="4058700" cy="3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uli"/>
                <a:ea typeface="Muli"/>
                <a:cs typeface="Muli"/>
                <a:sym typeface="Muli"/>
              </a:rPr>
              <a:t>Highest valid kappa Score: 0.614</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Kaggle scores:</a:t>
            </a:r>
            <a:endParaRPr sz="1500">
              <a:solidFill>
                <a:schemeClr val="lt1"/>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r>
              <a:rPr lang="en" sz="1500">
                <a:solidFill>
                  <a:schemeClr val="lt1"/>
                </a:solidFill>
                <a:latin typeface="Muli"/>
                <a:ea typeface="Muli"/>
                <a:cs typeface="Muli"/>
                <a:sym typeface="Muli"/>
              </a:rPr>
              <a:t>	Private: 0.890</a:t>
            </a:r>
            <a:endParaRPr sz="1500">
              <a:solidFill>
                <a:schemeClr val="lt1"/>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r>
              <a:rPr lang="en" sz="1500">
                <a:solidFill>
                  <a:schemeClr val="lt1"/>
                </a:solidFill>
                <a:latin typeface="Muli"/>
                <a:ea typeface="Muli"/>
                <a:cs typeface="Muli"/>
                <a:sym typeface="Muli"/>
              </a:rPr>
              <a:t>	Public: 0.709</a:t>
            </a:r>
            <a:endParaRPr sz="1500">
              <a:solidFill>
                <a:schemeClr val="lt1"/>
              </a:solidFill>
              <a:latin typeface="Muli"/>
              <a:ea typeface="Muli"/>
              <a:cs typeface="Muli"/>
              <a:sym typeface="Muli"/>
            </a:endParaRPr>
          </a:p>
          <a:p>
            <a:pPr marL="0" lvl="0" indent="0" algn="l" rtl="0">
              <a:spcBef>
                <a:spcPts val="0"/>
              </a:spcBef>
              <a:spcAft>
                <a:spcPts val="0"/>
              </a:spcAft>
              <a:buClr>
                <a:schemeClr val="dk1"/>
              </a:buClr>
              <a:buSzPts val="1100"/>
              <a:buFont typeface="Arial"/>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6c2c4c747b_1_17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22</a:t>
            </a:fld>
            <a:endParaRPr/>
          </a:p>
        </p:txBody>
      </p:sp>
      <p:sp>
        <p:nvSpPr>
          <p:cNvPr id="542" name="Google Shape;542;g6c2c4c747b_1_173"/>
          <p:cNvSpPr txBox="1">
            <a:spLocks noGrp="1"/>
          </p:cNvSpPr>
          <p:nvPr>
            <p:ph type="title"/>
          </p:nvPr>
        </p:nvSpPr>
        <p:spPr>
          <a:xfrm>
            <a:off x="1732700" y="7641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Baseline Model-ResNet101</a:t>
            </a:r>
            <a:endParaRPr sz="3000" b="1"/>
          </a:p>
          <a:p>
            <a:pPr marL="0" lvl="0" indent="0" algn="l" rtl="0">
              <a:lnSpc>
                <a:spcPct val="100000"/>
              </a:lnSpc>
              <a:spcBef>
                <a:spcPts val="0"/>
              </a:spcBef>
              <a:spcAft>
                <a:spcPts val="0"/>
              </a:spcAft>
              <a:buSzPts val="4000"/>
              <a:buNone/>
            </a:pPr>
            <a:r>
              <a:rPr lang="en" sz="1600" b="1"/>
              <a:t>With Transformation</a:t>
            </a:r>
            <a:endParaRPr sz="1600" b="1"/>
          </a:p>
        </p:txBody>
      </p:sp>
      <p:pic>
        <p:nvPicPr>
          <p:cNvPr id="543" name="Google Shape;543;g6c2c4c747b_1_173"/>
          <p:cNvPicPr preferRelativeResize="0"/>
          <p:nvPr/>
        </p:nvPicPr>
        <p:blipFill>
          <a:blip r:embed="rId3">
            <a:alphaModFix/>
          </a:blip>
          <a:stretch>
            <a:fillRect/>
          </a:stretch>
        </p:blipFill>
        <p:spPr>
          <a:xfrm>
            <a:off x="658900" y="1539063"/>
            <a:ext cx="3700201" cy="2475400"/>
          </a:xfrm>
          <a:prstGeom prst="rect">
            <a:avLst/>
          </a:prstGeom>
          <a:noFill/>
          <a:ln>
            <a:noFill/>
          </a:ln>
        </p:spPr>
      </p:pic>
      <p:pic>
        <p:nvPicPr>
          <p:cNvPr id="544" name="Google Shape;544;g6c2c4c747b_1_173"/>
          <p:cNvPicPr preferRelativeResize="0"/>
          <p:nvPr/>
        </p:nvPicPr>
        <p:blipFill>
          <a:blip r:embed="rId4">
            <a:alphaModFix/>
          </a:blip>
          <a:stretch>
            <a:fillRect/>
          </a:stretch>
        </p:blipFill>
        <p:spPr>
          <a:xfrm>
            <a:off x="4759581" y="1517375"/>
            <a:ext cx="3828144" cy="2475400"/>
          </a:xfrm>
          <a:prstGeom prst="rect">
            <a:avLst/>
          </a:prstGeom>
          <a:noFill/>
          <a:ln>
            <a:noFill/>
          </a:ln>
        </p:spPr>
      </p:pic>
      <p:sp>
        <p:nvSpPr>
          <p:cNvPr id="545" name="Google Shape;545;g6c2c4c747b_1_173"/>
          <p:cNvSpPr txBox="1"/>
          <p:nvPr/>
        </p:nvSpPr>
        <p:spPr>
          <a:xfrm>
            <a:off x="711125" y="4144125"/>
            <a:ext cx="3068400" cy="164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uli"/>
                <a:ea typeface="Muli"/>
                <a:cs typeface="Muli"/>
                <a:sym typeface="Muli"/>
              </a:rPr>
              <a:t>Minimal Loss:  </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Train: Epoch 25 0.248</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Valid: Epoch 25 0.300</a:t>
            </a: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p:txBody>
      </p:sp>
      <p:sp>
        <p:nvSpPr>
          <p:cNvPr id="546" name="Google Shape;546;g6c2c4c747b_1_173"/>
          <p:cNvSpPr txBox="1"/>
          <p:nvPr/>
        </p:nvSpPr>
        <p:spPr>
          <a:xfrm>
            <a:off x="4842750" y="4014475"/>
            <a:ext cx="4689900" cy="6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chemeClr val="lt1"/>
                </a:solidFill>
                <a:latin typeface="Muli"/>
                <a:ea typeface="Muli"/>
                <a:cs typeface="Muli"/>
                <a:sym typeface="Muli"/>
              </a:rPr>
              <a:t>Highest Kappa Score: 0.606</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Kaggle scores:</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	Private: 0.881</a:t>
            </a:r>
            <a:endParaRPr sz="1500">
              <a:solidFill>
                <a:schemeClr val="lt1"/>
              </a:solidFill>
              <a:latin typeface="Muli"/>
              <a:ea typeface="Muli"/>
              <a:cs typeface="Muli"/>
              <a:sym typeface="Muli"/>
            </a:endParaRPr>
          </a:p>
          <a:p>
            <a:pPr marL="0" lvl="0" indent="0" algn="l" rtl="0">
              <a:spcBef>
                <a:spcPts val="0"/>
              </a:spcBef>
              <a:spcAft>
                <a:spcPts val="0"/>
              </a:spcAft>
              <a:buNone/>
            </a:pPr>
            <a:r>
              <a:rPr lang="en" sz="1500">
                <a:solidFill>
                  <a:schemeClr val="lt1"/>
                </a:solidFill>
                <a:latin typeface="Muli"/>
                <a:ea typeface="Muli"/>
                <a:cs typeface="Muli"/>
                <a:sym typeface="Muli"/>
              </a:rPr>
              <a:t>	Public: 0.730</a:t>
            </a: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a:p>
            <a:pPr marL="0" lvl="0" indent="0" algn="l" rtl="0">
              <a:spcBef>
                <a:spcPts val="0"/>
              </a:spcBef>
              <a:spcAft>
                <a:spcPts val="0"/>
              </a:spcAft>
              <a:buNone/>
            </a:pPr>
            <a:endParaRPr sz="1500">
              <a:solidFill>
                <a:schemeClr val="lt1"/>
              </a:solidFill>
              <a:latin typeface="Muli"/>
              <a:ea typeface="Muli"/>
              <a:cs typeface="Muli"/>
              <a:sym typeface="Mul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g6c2df24d7a_0_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23</a:t>
            </a:fld>
            <a:endParaRPr/>
          </a:p>
        </p:txBody>
      </p:sp>
      <p:sp>
        <p:nvSpPr>
          <p:cNvPr id="552" name="Google Shape;552;g6c2df24d7a_0_8"/>
          <p:cNvSpPr txBox="1">
            <a:spLocks noGrp="1"/>
          </p:cNvSpPr>
          <p:nvPr>
            <p:ph type="title"/>
          </p:nvPr>
        </p:nvSpPr>
        <p:spPr>
          <a:xfrm>
            <a:off x="1732700" y="6117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Second Model-DenseNet121</a:t>
            </a:r>
            <a:endParaRPr sz="3000" b="1"/>
          </a:p>
        </p:txBody>
      </p:sp>
      <p:pic>
        <p:nvPicPr>
          <p:cNvPr id="553" name="Google Shape;553;g6c2df24d7a_0_8"/>
          <p:cNvPicPr preferRelativeResize="0"/>
          <p:nvPr/>
        </p:nvPicPr>
        <p:blipFill>
          <a:blip r:embed="rId3">
            <a:alphaModFix/>
          </a:blip>
          <a:stretch>
            <a:fillRect/>
          </a:stretch>
        </p:blipFill>
        <p:spPr>
          <a:xfrm>
            <a:off x="5241200" y="2568775"/>
            <a:ext cx="3196182" cy="2470750"/>
          </a:xfrm>
          <a:prstGeom prst="rect">
            <a:avLst/>
          </a:prstGeom>
          <a:noFill/>
          <a:ln>
            <a:noFill/>
          </a:ln>
        </p:spPr>
      </p:pic>
      <p:sp>
        <p:nvSpPr>
          <p:cNvPr id="554" name="Google Shape;554;g6c2df24d7a_0_8"/>
          <p:cNvSpPr txBox="1"/>
          <p:nvPr/>
        </p:nvSpPr>
        <p:spPr>
          <a:xfrm>
            <a:off x="1173950" y="1260600"/>
            <a:ext cx="7757700" cy="3000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CVPR 2017 Best Paper Award, pre-trained on ImageNet</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Dense Convolutional Network (DenseNet) connects each layer to every other layer in a feed-forward fashion.</a:t>
            </a:r>
            <a:endParaRPr sz="1800">
              <a:solidFill>
                <a:srgbClr val="FFFFFF"/>
              </a:solidFill>
            </a:endParaRPr>
          </a:p>
          <a:p>
            <a:pPr marL="457200" lvl="0" indent="-342900" algn="l" rtl="0">
              <a:spcBef>
                <a:spcPts val="0"/>
              </a:spcBef>
              <a:spcAft>
                <a:spcPts val="0"/>
              </a:spcAft>
              <a:buClr>
                <a:srgbClr val="FFFFFF"/>
              </a:buClr>
              <a:buSzPts val="1800"/>
              <a:buChar char="●"/>
            </a:pPr>
            <a:r>
              <a:rPr lang="en" sz="1800">
                <a:solidFill>
                  <a:srgbClr val="FFFFFF"/>
                </a:solidFill>
              </a:rPr>
              <a:t>Advantages: increase feature reuse, reduce number of parameters</a:t>
            </a:r>
            <a:endParaRPr sz="1800">
              <a:solidFill>
                <a:srgbClr val="FFFFFF"/>
              </a:solidFill>
            </a:endParaRPr>
          </a:p>
        </p:txBody>
      </p:sp>
      <p:pic>
        <p:nvPicPr>
          <p:cNvPr id="555" name="Google Shape;555;g6c2df24d7a_0_8"/>
          <p:cNvPicPr preferRelativeResize="0"/>
          <p:nvPr/>
        </p:nvPicPr>
        <p:blipFill>
          <a:blip r:embed="rId4">
            <a:alphaModFix/>
          </a:blip>
          <a:stretch>
            <a:fillRect/>
          </a:stretch>
        </p:blipFill>
        <p:spPr>
          <a:xfrm>
            <a:off x="1328575" y="2568775"/>
            <a:ext cx="3074001" cy="24707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g6c2c4c747b_1_21"/>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24</a:t>
            </a:fld>
            <a:endParaRPr/>
          </a:p>
        </p:txBody>
      </p:sp>
      <p:sp>
        <p:nvSpPr>
          <p:cNvPr id="561" name="Google Shape;561;g6c2c4c747b_1_21"/>
          <p:cNvSpPr txBox="1">
            <a:spLocks noGrp="1"/>
          </p:cNvSpPr>
          <p:nvPr>
            <p:ph type="title"/>
          </p:nvPr>
        </p:nvSpPr>
        <p:spPr>
          <a:xfrm>
            <a:off x="1732700" y="6117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Second Model-DenseNet121</a:t>
            </a:r>
            <a:endParaRPr sz="3000" b="1"/>
          </a:p>
        </p:txBody>
      </p:sp>
      <p:sp>
        <p:nvSpPr>
          <p:cNvPr id="562" name="Google Shape;562;g6c2c4c747b_1_21"/>
          <p:cNvSpPr txBox="1"/>
          <p:nvPr/>
        </p:nvSpPr>
        <p:spPr>
          <a:xfrm>
            <a:off x="5664950" y="1493375"/>
            <a:ext cx="3122400" cy="308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Muli"/>
                <a:ea typeface="Muli"/>
                <a:cs typeface="Muli"/>
                <a:sym typeface="Muli"/>
              </a:rPr>
              <a:t>Minimal validation loss: </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Epoch 18,   0.282</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Highest valid kappa score: </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Epoch 30,   0.642</a:t>
            </a:r>
            <a:endParaRPr sz="1800">
              <a:solidFill>
                <a:srgbClr val="FFFFFF"/>
              </a:solidFill>
              <a:latin typeface="Muli"/>
              <a:ea typeface="Muli"/>
              <a:cs typeface="Muli"/>
              <a:sym typeface="Muli"/>
            </a:endParaRPr>
          </a:p>
          <a:p>
            <a:pPr marL="0" lvl="0" indent="0" algn="l" rtl="0">
              <a:spcBef>
                <a:spcPts val="0"/>
              </a:spcBef>
              <a:spcAft>
                <a:spcPts val="0"/>
              </a:spcAft>
              <a:buNone/>
            </a:pP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Kaggle scores:</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Private: 0.870</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Public: 0.684</a:t>
            </a:r>
            <a:endParaRPr sz="1800">
              <a:solidFill>
                <a:srgbClr val="FFFFFF"/>
              </a:solidFill>
              <a:latin typeface="Muli"/>
              <a:ea typeface="Muli"/>
              <a:cs typeface="Muli"/>
              <a:sym typeface="Muli"/>
            </a:endParaRPr>
          </a:p>
        </p:txBody>
      </p:sp>
      <p:pic>
        <p:nvPicPr>
          <p:cNvPr id="563" name="Google Shape;563;g6c2c4c747b_1_21"/>
          <p:cNvPicPr preferRelativeResize="0"/>
          <p:nvPr/>
        </p:nvPicPr>
        <p:blipFill>
          <a:blip r:embed="rId3">
            <a:alphaModFix/>
          </a:blip>
          <a:stretch>
            <a:fillRect/>
          </a:stretch>
        </p:blipFill>
        <p:spPr>
          <a:xfrm>
            <a:off x="714657" y="1409400"/>
            <a:ext cx="4506368" cy="33783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6c2df24d7a_1_14"/>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25</a:t>
            </a:fld>
            <a:endParaRPr/>
          </a:p>
        </p:txBody>
      </p:sp>
      <p:sp>
        <p:nvSpPr>
          <p:cNvPr id="569" name="Google Shape;569;g6c2df24d7a_1_14"/>
          <p:cNvSpPr txBox="1">
            <a:spLocks noGrp="1"/>
          </p:cNvSpPr>
          <p:nvPr>
            <p:ph type="title"/>
          </p:nvPr>
        </p:nvSpPr>
        <p:spPr>
          <a:xfrm>
            <a:off x="1732700" y="6117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Third Model-EfficientNet-B4</a:t>
            </a:r>
            <a:endParaRPr sz="3000" b="1"/>
          </a:p>
        </p:txBody>
      </p:sp>
      <p:sp>
        <p:nvSpPr>
          <p:cNvPr id="570" name="Google Shape;570;g6c2df24d7a_1_14"/>
          <p:cNvSpPr txBox="1"/>
          <p:nvPr/>
        </p:nvSpPr>
        <p:spPr>
          <a:xfrm>
            <a:off x="352425" y="1257000"/>
            <a:ext cx="4231500" cy="36246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Char char="●"/>
            </a:pPr>
            <a:r>
              <a:rPr lang="en" sz="1700">
                <a:solidFill>
                  <a:srgbClr val="FFFFFF"/>
                </a:solidFill>
              </a:rPr>
              <a:t>The Network is 8.x smaller, 6.1x faster and better score on ImageNet.</a:t>
            </a:r>
            <a:endParaRPr sz="1700">
              <a:solidFill>
                <a:srgbClr val="FFFFFF"/>
              </a:solidFill>
            </a:endParaRPr>
          </a:p>
          <a:p>
            <a:pPr marL="457200" lvl="0" indent="-336550" algn="l" rtl="0">
              <a:spcBef>
                <a:spcPts val="0"/>
              </a:spcBef>
              <a:spcAft>
                <a:spcPts val="0"/>
              </a:spcAft>
              <a:buClr>
                <a:srgbClr val="FFFFFF"/>
              </a:buClr>
              <a:buSzPts val="1700"/>
              <a:buChar char="●"/>
            </a:pPr>
            <a:r>
              <a:rPr lang="en" sz="1700">
                <a:solidFill>
                  <a:srgbClr val="FFFFFF"/>
                </a:solidFill>
              </a:rPr>
              <a:t>It introduces mobile inverted bottleneck and connects a much fewer parameters</a:t>
            </a:r>
            <a:endParaRPr sz="1700">
              <a:solidFill>
                <a:srgbClr val="FFFFFF"/>
              </a:solidFill>
            </a:endParaRPr>
          </a:p>
          <a:p>
            <a:pPr marL="457200" lvl="0" indent="-336550" algn="l" rtl="0">
              <a:spcBef>
                <a:spcPts val="0"/>
              </a:spcBef>
              <a:spcAft>
                <a:spcPts val="0"/>
              </a:spcAft>
              <a:buClr>
                <a:srgbClr val="FFFFFF"/>
              </a:buClr>
              <a:buSzPts val="1700"/>
              <a:buChar char="●"/>
            </a:pPr>
            <a:r>
              <a:rPr lang="en" sz="1700">
                <a:solidFill>
                  <a:srgbClr val="FFFFFF"/>
                </a:solidFill>
              </a:rPr>
              <a:t>squeeze-and-excitation(SE) optimization</a:t>
            </a:r>
            <a:endParaRPr sz="1700">
              <a:solidFill>
                <a:srgbClr val="FFFFFF"/>
              </a:solidFill>
            </a:endParaRPr>
          </a:p>
          <a:p>
            <a:pPr marL="457200" lvl="0" indent="0" algn="l" rtl="0">
              <a:spcBef>
                <a:spcPts val="0"/>
              </a:spcBef>
              <a:spcAft>
                <a:spcPts val="0"/>
              </a:spcAft>
              <a:buNone/>
            </a:pPr>
            <a:endParaRPr sz="1500">
              <a:solidFill>
                <a:srgbClr val="FFFFFF"/>
              </a:solidFill>
            </a:endParaRPr>
          </a:p>
        </p:txBody>
      </p:sp>
      <p:pic>
        <p:nvPicPr>
          <p:cNvPr id="571" name="Google Shape;571;g6c2df24d7a_1_14"/>
          <p:cNvPicPr preferRelativeResize="0"/>
          <p:nvPr/>
        </p:nvPicPr>
        <p:blipFill>
          <a:blip r:embed="rId3">
            <a:alphaModFix/>
          </a:blip>
          <a:stretch>
            <a:fillRect/>
          </a:stretch>
        </p:blipFill>
        <p:spPr>
          <a:xfrm>
            <a:off x="4813400" y="1702650"/>
            <a:ext cx="4092475" cy="3321825"/>
          </a:xfrm>
          <a:prstGeom prst="rect">
            <a:avLst/>
          </a:prstGeom>
          <a:noFill/>
          <a:ln>
            <a:noFill/>
          </a:ln>
        </p:spPr>
      </p:pic>
      <p:pic>
        <p:nvPicPr>
          <p:cNvPr id="572" name="Google Shape;572;g6c2df24d7a_1_14"/>
          <p:cNvPicPr preferRelativeResize="0"/>
          <p:nvPr/>
        </p:nvPicPr>
        <p:blipFill>
          <a:blip r:embed="rId4">
            <a:alphaModFix/>
          </a:blip>
          <a:stretch>
            <a:fillRect/>
          </a:stretch>
        </p:blipFill>
        <p:spPr>
          <a:xfrm>
            <a:off x="423875" y="3324566"/>
            <a:ext cx="4231501" cy="16140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g6c2df24d7a_1_22"/>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26</a:t>
            </a:fld>
            <a:endParaRPr/>
          </a:p>
        </p:txBody>
      </p:sp>
      <p:sp>
        <p:nvSpPr>
          <p:cNvPr id="578" name="Google Shape;578;g6c2df24d7a_1_22"/>
          <p:cNvSpPr txBox="1">
            <a:spLocks noGrp="1"/>
          </p:cNvSpPr>
          <p:nvPr>
            <p:ph type="title"/>
          </p:nvPr>
        </p:nvSpPr>
        <p:spPr>
          <a:xfrm>
            <a:off x="1732700" y="571400"/>
            <a:ext cx="6225000" cy="6855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Third Model-EfficientNet-B4</a:t>
            </a:r>
            <a:endParaRPr sz="3000" b="1"/>
          </a:p>
        </p:txBody>
      </p:sp>
      <p:sp>
        <p:nvSpPr>
          <p:cNvPr id="579" name="Google Shape;579;g6c2df24d7a_1_22"/>
          <p:cNvSpPr txBox="1"/>
          <p:nvPr/>
        </p:nvSpPr>
        <p:spPr>
          <a:xfrm>
            <a:off x="5373425" y="1622500"/>
            <a:ext cx="3877800" cy="26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Muli"/>
                <a:ea typeface="Muli"/>
                <a:cs typeface="Muli"/>
                <a:sym typeface="Muli"/>
              </a:rPr>
              <a:t>Minimal training loss: 0.0858</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chemeClr val="lt1"/>
                </a:solidFill>
                <a:latin typeface="Muli"/>
                <a:ea typeface="Muli"/>
                <a:cs typeface="Muli"/>
                <a:sym typeface="Muli"/>
              </a:rPr>
              <a:t>Minimal validation loss:  0.258</a:t>
            </a:r>
            <a:endParaRPr sz="1800">
              <a:solidFill>
                <a:schemeClr val="lt1"/>
              </a:solidFill>
              <a:latin typeface="Muli"/>
              <a:ea typeface="Muli"/>
              <a:cs typeface="Muli"/>
              <a:sym typeface="Muli"/>
            </a:endParaRPr>
          </a:p>
          <a:p>
            <a:pPr marL="0" lvl="0" indent="0" algn="l" rtl="0">
              <a:spcBef>
                <a:spcPts val="0"/>
              </a:spcBef>
              <a:spcAft>
                <a:spcPts val="0"/>
              </a:spcAft>
              <a:buNone/>
            </a:pP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Highest Valid kappa score: 0.888</a:t>
            </a:r>
            <a:endParaRPr sz="1800">
              <a:solidFill>
                <a:srgbClr val="FFFFFF"/>
              </a:solidFill>
              <a:latin typeface="Muli"/>
              <a:ea typeface="Muli"/>
              <a:cs typeface="Muli"/>
              <a:sym typeface="Muli"/>
            </a:endParaRPr>
          </a:p>
          <a:p>
            <a:pPr marL="0" lvl="0" indent="0" algn="l" rtl="0">
              <a:spcBef>
                <a:spcPts val="0"/>
              </a:spcBef>
              <a:spcAft>
                <a:spcPts val="0"/>
              </a:spcAft>
              <a:buNone/>
            </a:pP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Kaggle scores:</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Private: 0.902</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Public: 0.756</a:t>
            </a:r>
            <a:endParaRPr sz="1800">
              <a:solidFill>
                <a:srgbClr val="FFFFFF"/>
              </a:solidFill>
              <a:latin typeface="Muli"/>
              <a:ea typeface="Muli"/>
              <a:cs typeface="Muli"/>
              <a:sym typeface="Muli"/>
            </a:endParaRPr>
          </a:p>
        </p:txBody>
      </p:sp>
      <p:pic>
        <p:nvPicPr>
          <p:cNvPr id="580" name="Google Shape;580;g6c2df24d7a_1_22"/>
          <p:cNvPicPr preferRelativeResize="0"/>
          <p:nvPr/>
        </p:nvPicPr>
        <p:blipFill>
          <a:blip r:embed="rId3">
            <a:alphaModFix/>
          </a:blip>
          <a:stretch>
            <a:fillRect/>
          </a:stretch>
        </p:blipFill>
        <p:spPr>
          <a:xfrm>
            <a:off x="332288" y="1622488"/>
            <a:ext cx="4797575" cy="2893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6c3587cf8d_0_8"/>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27</a:t>
            </a:fld>
            <a:endParaRPr/>
          </a:p>
        </p:txBody>
      </p:sp>
      <p:sp>
        <p:nvSpPr>
          <p:cNvPr id="586" name="Google Shape;586;g6c3587cf8d_0_8"/>
          <p:cNvSpPr txBox="1">
            <a:spLocks noGrp="1"/>
          </p:cNvSpPr>
          <p:nvPr>
            <p:ph type="title"/>
          </p:nvPr>
        </p:nvSpPr>
        <p:spPr>
          <a:xfrm>
            <a:off x="1696500" y="517800"/>
            <a:ext cx="7447500" cy="682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2400" b="1"/>
              <a:t>Third Model-EfficientNet-B4 for balanced data</a:t>
            </a:r>
            <a:endParaRPr sz="2400" b="1"/>
          </a:p>
        </p:txBody>
      </p:sp>
      <p:sp>
        <p:nvSpPr>
          <p:cNvPr id="587" name="Google Shape;587;g6c3587cf8d_0_8"/>
          <p:cNvSpPr txBox="1"/>
          <p:nvPr/>
        </p:nvSpPr>
        <p:spPr>
          <a:xfrm>
            <a:off x="5373425" y="1622500"/>
            <a:ext cx="3877800" cy="265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FFFFF"/>
                </a:solidFill>
                <a:latin typeface="Muli"/>
                <a:ea typeface="Muli"/>
                <a:cs typeface="Muli"/>
                <a:sym typeface="Muli"/>
              </a:rPr>
              <a:t>Minimal training loss: 0.199</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chemeClr val="lt1"/>
                </a:solidFill>
                <a:latin typeface="Muli"/>
                <a:ea typeface="Muli"/>
                <a:cs typeface="Muli"/>
                <a:sym typeface="Muli"/>
              </a:rPr>
              <a:t>Minimal validation loss:  0.311</a:t>
            </a:r>
            <a:endParaRPr sz="1800">
              <a:solidFill>
                <a:schemeClr val="lt1"/>
              </a:solidFill>
              <a:latin typeface="Muli"/>
              <a:ea typeface="Muli"/>
              <a:cs typeface="Muli"/>
              <a:sym typeface="Muli"/>
            </a:endParaRPr>
          </a:p>
          <a:p>
            <a:pPr marL="0" lvl="0" indent="0" algn="l" rtl="0">
              <a:spcBef>
                <a:spcPts val="0"/>
              </a:spcBef>
              <a:spcAft>
                <a:spcPts val="0"/>
              </a:spcAft>
              <a:buNone/>
            </a:pP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chemeClr val="lt1"/>
                </a:solidFill>
                <a:latin typeface="Muli"/>
                <a:ea typeface="Muli"/>
                <a:cs typeface="Muli"/>
                <a:sym typeface="Muli"/>
              </a:rPr>
              <a:t>Highest valid </a:t>
            </a:r>
            <a:r>
              <a:rPr lang="en" sz="1800">
                <a:solidFill>
                  <a:srgbClr val="FFFFFF"/>
                </a:solidFill>
                <a:latin typeface="Muli"/>
                <a:ea typeface="Muli"/>
                <a:cs typeface="Muli"/>
                <a:sym typeface="Muli"/>
              </a:rPr>
              <a:t>kappa score: 0.823</a:t>
            </a:r>
            <a:endParaRPr sz="1800">
              <a:solidFill>
                <a:srgbClr val="FFFFFF"/>
              </a:solidFill>
              <a:latin typeface="Muli"/>
              <a:ea typeface="Muli"/>
              <a:cs typeface="Muli"/>
              <a:sym typeface="Muli"/>
            </a:endParaRPr>
          </a:p>
          <a:p>
            <a:pPr marL="0" lvl="0" indent="0" algn="l" rtl="0">
              <a:spcBef>
                <a:spcPts val="0"/>
              </a:spcBef>
              <a:spcAft>
                <a:spcPts val="0"/>
              </a:spcAft>
              <a:buNone/>
            </a:pP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Kaggle scores:</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Private: 0.828</a:t>
            </a:r>
            <a:endParaRPr sz="1800">
              <a:solidFill>
                <a:srgbClr val="FFFFFF"/>
              </a:solidFill>
              <a:latin typeface="Muli"/>
              <a:ea typeface="Muli"/>
              <a:cs typeface="Muli"/>
              <a:sym typeface="Muli"/>
            </a:endParaRPr>
          </a:p>
          <a:p>
            <a:pPr marL="0" lvl="0" indent="0" algn="l" rtl="0">
              <a:spcBef>
                <a:spcPts val="0"/>
              </a:spcBef>
              <a:spcAft>
                <a:spcPts val="0"/>
              </a:spcAft>
              <a:buNone/>
            </a:pPr>
            <a:r>
              <a:rPr lang="en" sz="1800">
                <a:solidFill>
                  <a:srgbClr val="FFFFFF"/>
                </a:solidFill>
                <a:latin typeface="Muli"/>
                <a:ea typeface="Muli"/>
                <a:cs typeface="Muli"/>
                <a:sym typeface="Muli"/>
              </a:rPr>
              <a:t>	Public: 0.710</a:t>
            </a:r>
            <a:endParaRPr sz="1800">
              <a:solidFill>
                <a:srgbClr val="FFFFFF"/>
              </a:solidFill>
              <a:latin typeface="Muli"/>
              <a:ea typeface="Muli"/>
              <a:cs typeface="Muli"/>
              <a:sym typeface="Muli"/>
            </a:endParaRPr>
          </a:p>
        </p:txBody>
      </p:sp>
      <p:pic>
        <p:nvPicPr>
          <p:cNvPr id="588" name="Google Shape;588;g6c3587cf8d_0_8"/>
          <p:cNvPicPr preferRelativeResize="0"/>
          <p:nvPr/>
        </p:nvPicPr>
        <p:blipFill>
          <a:blip r:embed="rId3">
            <a:alphaModFix/>
          </a:blip>
          <a:stretch>
            <a:fillRect/>
          </a:stretch>
        </p:blipFill>
        <p:spPr>
          <a:xfrm>
            <a:off x="562250" y="1622500"/>
            <a:ext cx="4760649" cy="2970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g6c2c4c747b_1_13"/>
          <p:cNvSpPr txBox="1">
            <a:spLocks noGrp="1"/>
          </p:cNvSpPr>
          <p:nvPr>
            <p:ph type="title"/>
          </p:nvPr>
        </p:nvSpPr>
        <p:spPr>
          <a:xfrm>
            <a:off x="1743450" y="1263125"/>
            <a:ext cx="4944300" cy="64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Model Comparison</a:t>
            </a:r>
            <a:endParaRPr b="1"/>
          </a:p>
        </p:txBody>
      </p:sp>
      <p:sp>
        <p:nvSpPr>
          <p:cNvPr id="594" name="Google Shape;594;g6c2c4c747b_1_13"/>
          <p:cNvSpPr txBox="1">
            <a:spLocks noGrp="1"/>
          </p:cNvSpPr>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28</a:t>
            </a:fld>
            <a:endParaRPr/>
          </a:p>
        </p:txBody>
      </p:sp>
      <p:graphicFrame>
        <p:nvGraphicFramePr>
          <p:cNvPr id="595" name="Google Shape;595;g6c2c4c747b_1_13"/>
          <p:cNvGraphicFramePr/>
          <p:nvPr>
            <p:extLst>
              <p:ext uri="{D42A27DB-BD31-4B8C-83A1-F6EECF244321}">
                <p14:modId xmlns:p14="http://schemas.microsoft.com/office/powerpoint/2010/main" val="831240806"/>
              </p:ext>
            </p:extLst>
          </p:nvPr>
        </p:nvGraphicFramePr>
        <p:xfrm>
          <a:off x="952500" y="2104350"/>
          <a:ext cx="7239000" cy="2248635"/>
        </p:xfrm>
        <a:graphic>
          <a:graphicData uri="http://schemas.openxmlformats.org/drawingml/2006/table">
            <a:tbl>
              <a:tblPr>
                <a:noFill/>
                <a:tableStyleId>{715B83C7-A616-4252-9C96-7A00878B3CF5}</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419925">
                <a:tc>
                  <a:txBody>
                    <a:bodyPr/>
                    <a:lstStyle/>
                    <a:p>
                      <a:pPr marL="0" lvl="0" indent="0" algn="l" rtl="0">
                        <a:spcBef>
                          <a:spcPts val="0"/>
                        </a:spcBef>
                        <a:spcAft>
                          <a:spcPts val="0"/>
                        </a:spcAft>
                        <a:buNone/>
                      </a:pPr>
                      <a:r>
                        <a:rPr lang="en" b="1" dirty="0">
                          <a:solidFill>
                            <a:srgbClr val="FFFFFF"/>
                          </a:solidFill>
                          <a:latin typeface="Nunito"/>
                          <a:ea typeface="Nunito"/>
                          <a:cs typeface="Nunito"/>
                          <a:sym typeface="Nunito"/>
                        </a:rPr>
                        <a:t>Model </a:t>
                      </a:r>
                      <a:endParaRPr b="1" dirty="0">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b="1">
                          <a:solidFill>
                            <a:srgbClr val="FFFFFF"/>
                          </a:solidFill>
                          <a:latin typeface="Nunito"/>
                          <a:ea typeface="Nunito"/>
                          <a:cs typeface="Nunito"/>
                          <a:sym typeface="Nunito"/>
                        </a:rPr>
                        <a:t>QWK (Valid)</a:t>
                      </a:r>
                      <a:endParaRPr b="1">
                        <a:solidFill>
                          <a:srgbClr val="FFFFFF"/>
                        </a:solidFill>
                        <a:latin typeface="Nunito"/>
                        <a:ea typeface="Nunito"/>
                        <a:cs typeface="Nunito"/>
                        <a:sym typeface="Nunito"/>
                      </a:endParaRPr>
                    </a:p>
                  </a:txBody>
                  <a:tcPr marL="91425" marR="91425" marT="91425" marB="91425">
                    <a:lnL w="9525" cap="flat" cmpd="sng">
                      <a:solidFill>
                        <a:srgbClr val="FFFFFF"/>
                      </a:solidFill>
                      <a:prstDash val="solid"/>
                      <a:round/>
                      <a:headEnd type="none" w="sm" len="sm"/>
                      <a:tailEnd type="none" w="sm" len="sm"/>
                    </a:lnL>
                  </a:tcPr>
                </a:tc>
                <a:tc>
                  <a:txBody>
                    <a:bodyPr/>
                    <a:lstStyle/>
                    <a:p>
                      <a:pPr marL="0" lvl="0" indent="0" algn="l" rtl="0">
                        <a:spcBef>
                          <a:spcPts val="0"/>
                        </a:spcBef>
                        <a:spcAft>
                          <a:spcPts val="0"/>
                        </a:spcAft>
                        <a:buNone/>
                      </a:pPr>
                      <a:r>
                        <a:rPr lang="en" b="1">
                          <a:solidFill>
                            <a:srgbClr val="FFFFFF"/>
                          </a:solidFill>
                          <a:latin typeface="Nunito"/>
                          <a:ea typeface="Nunito"/>
                          <a:cs typeface="Nunito"/>
                          <a:sym typeface="Nunito"/>
                        </a:rPr>
                        <a:t>QWK (Public) </a:t>
                      </a:r>
                      <a:endParaRPr b="1">
                        <a:solidFill>
                          <a:srgbClr val="FFFFFF"/>
                        </a:solidFill>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None/>
                      </a:pPr>
                      <a:r>
                        <a:rPr lang="en" b="1">
                          <a:solidFill>
                            <a:srgbClr val="FFFFFF"/>
                          </a:solidFill>
                          <a:latin typeface="Nunito"/>
                          <a:ea typeface="Nunito"/>
                          <a:cs typeface="Nunito"/>
                          <a:sym typeface="Nunito"/>
                        </a:rPr>
                        <a:t>QWK (Private)</a:t>
                      </a:r>
                      <a:endParaRPr b="1">
                        <a:solidFill>
                          <a:srgbClr val="FFFFFF"/>
                        </a:solidFill>
                        <a:latin typeface="Nunito"/>
                        <a:ea typeface="Nunito"/>
                        <a:cs typeface="Nunito"/>
                        <a:sym typeface="Nunito"/>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None/>
                      </a:pPr>
                      <a:r>
                        <a:rPr lang="en" b="1">
                          <a:solidFill>
                            <a:srgbClr val="FFFFFF"/>
                          </a:solidFill>
                          <a:latin typeface="Nunito"/>
                          <a:ea typeface="Nunito"/>
                          <a:cs typeface="Nunito"/>
                          <a:sym typeface="Nunito"/>
                        </a:rPr>
                        <a:t>ResNet101(Vanilla)</a:t>
                      </a:r>
                      <a:endParaRPr b="1">
                        <a:solidFill>
                          <a:srgbClr val="FFFFFF"/>
                        </a:solidFill>
                        <a:latin typeface="Nunito"/>
                        <a:ea typeface="Nunito"/>
                        <a:cs typeface="Nunito"/>
                        <a:sym typeface="Nunito"/>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Muli"/>
                          <a:ea typeface="Muli"/>
                          <a:cs typeface="Muli"/>
                          <a:sym typeface="Muli"/>
                        </a:rPr>
                        <a:t>0.614</a:t>
                      </a:r>
                      <a:endParaRPr>
                        <a:solidFill>
                          <a:schemeClr val="lt1"/>
                        </a:solidFill>
                        <a:latin typeface="Muli"/>
                        <a:ea typeface="Muli"/>
                        <a:cs typeface="Muli"/>
                        <a:sym typeface="Muli"/>
                      </a:endParaRPr>
                    </a:p>
                    <a:p>
                      <a:pPr marL="0" lvl="0" indent="0" algn="l" rtl="0">
                        <a:spcBef>
                          <a:spcPts val="0"/>
                        </a:spcBef>
                        <a:spcAft>
                          <a:spcPts val="0"/>
                        </a:spcAft>
                        <a:buNone/>
                      </a:pPr>
                      <a:endParaRPr>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Muli"/>
                          <a:ea typeface="Muli"/>
                          <a:cs typeface="Muli"/>
                          <a:sym typeface="Muli"/>
                        </a:rPr>
                        <a:t>0.709</a:t>
                      </a:r>
                      <a:endParaRPr>
                        <a:solidFill>
                          <a:schemeClr val="lt1"/>
                        </a:solidFill>
                        <a:latin typeface="Muli"/>
                        <a:ea typeface="Muli"/>
                        <a:cs typeface="Muli"/>
                        <a:sym typeface="Muli"/>
                      </a:endParaRPr>
                    </a:p>
                    <a:p>
                      <a:pPr marL="0" lvl="0" indent="0" algn="l" rtl="0">
                        <a:spcBef>
                          <a:spcPts val="0"/>
                        </a:spcBef>
                        <a:spcAft>
                          <a:spcPts val="0"/>
                        </a:spcAft>
                        <a:buNone/>
                      </a:pPr>
                      <a:endParaRPr b="1">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Muli"/>
                          <a:ea typeface="Muli"/>
                          <a:cs typeface="Muli"/>
                          <a:sym typeface="Muli"/>
                        </a:rPr>
                        <a:t>0.890</a:t>
                      </a:r>
                      <a:endParaRPr>
                        <a:solidFill>
                          <a:schemeClr val="lt1"/>
                        </a:solidFill>
                        <a:latin typeface="Muli"/>
                        <a:ea typeface="Muli"/>
                        <a:cs typeface="Muli"/>
                        <a:sym typeface="Muli"/>
                      </a:endParaRPr>
                    </a:p>
                    <a:p>
                      <a:pPr marL="0" lvl="0" indent="0" algn="l" rtl="0">
                        <a:spcBef>
                          <a:spcPts val="0"/>
                        </a:spcBef>
                        <a:spcAft>
                          <a:spcPts val="0"/>
                        </a:spcAft>
                        <a:buNone/>
                      </a:pPr>
                      <a:endParaRPr>
                        <a:solidFill>
                          <a:schemeClr val="lt1"/>
                        </a:solidFill>
                        <a:latin typeface="Muli"/>
                        <a:ea typeface="Muli"/>
                        <a:cs typeface="Muli"/>
                        <a:sym typeface="Muli"/>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None/>
                      </a:pPr>
                      <a:r>
                        <a:rPr lang="en" b="1">
                          <a:solidFill>
                            <a:schemeClr val="lt1"/>
                          </a:solidFill>
                          <a:latin typeface="Muli"/>
                          <a:ea typeface="Muli"/>
                          <a:cs typeface="Muli"/>
                          <a:sym typeface="Muli"/>
                        </a:rPr>
                        <a:t>DenseNet121</a:t>
                      </a:r>
                      <a:endParaRPr b="1">
                        <a:solidFill>
                          <a:schemeClr val="lt1"/>
                        </a:solidFill>
                        <a:latin typeface="Muli"/>
                        <a:ea typeface="Muli"/>
                        <a:cs typeface="Muli"/>
                        <a:sym typeface="Muli"/>
                      </a:endParaRPr>
                    </a:p>
                  </a:txBody>
                  <a:tcPr marL="91425" marR="91425" marT="91425" marB="91425"/>
                </a:tc>
                <a:tc>
                  <a:txBody>
                    <a:bodyPr/>
                    <a:lstStyle/>
                    <a:p>
                      <a:pPr marL="0" marR="0" lvl="0" indent="0" algn="l" rtl="0">
                        <a:lnSpc>
                          <a:spcPct val="100000"/>
                        </a:lnSpc>
                        <a:spcBef>
                          <a:spcPts val="0"/>
                        </a:spcBef>
                        <a:spcAft>
                          <a:spcPts val="0"/>
                        </a:spcAft>
                        <a:buNone/>
                      </a:pPr>
                      <a:r>
                        <a:rPr lang="en">
                          <a:solidFill>
                            <a:schemeClr val="lt1"/>
                          </a:solidFill>
                          <a:latin typeface="Muli"/>
                          <a:ea typeface="Muli"/>
                          <a:cs typeface="Muli"/>
                          <a:sym typeface="Muli"/>
                        </a:rPr>
                        <a:t>0.642</a:t>
                      </a:r>
                      <a:endParaRPr>
                        <a:solidFill>
                          <a:schemeClr val="lt1"/>
                        </a:solidFill>
                        <a:latin typeface="Muli"/>
                        <a:ea typeface="Muli"/>
                        <a:cs typeface="Muli"/>
                        <a:sym typeface="Muli"/>
                      </a:endParaRPr>
                    </a:p>
                    <a:p>
                      <a:pPr marL="0" marR="0" lvl="0" indent="0" algn="l" rtl="0">
                        <a:lnSpc>
                          <a:spcPct val="100000"/>
                        </a:lnSpc>
                        <a:spcBef>
                          <a:spcPts val="0"/>
                        </a:spcBef>
                        <a:spcAft>
                          <a:spcPts val="0"/>
                        </a:spcAft>
                        <a:buNone/>
                      </a:pPr>
                      <a:endParaRPr>
                        <a:solidFill>
                          <a:schemeClr val="lt1"/>
                        </a:solidFill>
                        <a:latin typeface="Muli"/>
                        <a:ea typeface="Muli"/>
                        <a:cs typeface="Muli"/>
                        <a:sym typeface="Muli"/>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rgbClr val="FFFFFF"/>
                          </a:solidFill>
                          <a:latin typeface="Muli"/>
                          <a:ea typeface="Muli"/>
                          <a:cs typeface="Muli"/>
                          <a:sym typeface="Muli"/>
                        </a:rPr>
                        <a:t>0.684</a:t>
                      </a:r>
                      <a:endParaRPr b="1">
                        <a:latin typeface="Nunito"/>
                        <a:ea typeface="Nunito"/>
                        <a:cs typeface="Nunito"/>
                        <a:sym typeface="Nunito"/>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rgbClr val="FFFFFF"/>
                          </a:solidFill>
                          <a:latin typeface="Muli"/>
                          <a:ea typeface="Muli"/>
                          <a:cs typeface="Muli"/>
                          <a:sym typeface="Muli"/>
                        </a:rPr>
                        <a:t>0.869</a:t>
                      </a:r>
                      <a:endParaRPr b="1">
                        <a:latin typeface="Nunito"/>
                        <a:ea typeface="Nunito"/>
                        <a:cs typeface="Nunito"/>
                        <a:sym typeface="Nunito"/>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dirty="0">
                          <a:solidFill>
                            <a:srgbClr val="FFFFFF"/>
                          </a:solidFill>
                          <a:latin typeface="Nunito"/>
                          <a:ea typeface="Nunito"/>
                          <a:cs typeface="Nunito"/>
                          <a:sym typeface="Nunito"/>
                        </a:rPr>
                        <a:t>EfficientNet-B4</a:t>
                      </a:r>
                      <a:endParaRPr b="1" dirty="0">
                        <a:solidFill>
                          <a:srgbClr val="FFFFFF"/>
                        </a:solidFill>
                        <a:latin typeface="Nunito"/>
                        <a:ea typeface="Nunito"/>
                        <a:cs typeface="Nunito"/>
                        <a:sym typeface="Nunito"/>
                      </a:endParaRPr>
                    </a:p>
                  </a:txBody>
                  <a:tcPr marL="91425" marR="91425" marT="91425" marB="91425">
                    <a:noFill/>
                  </a:tcPr>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Muli"/>
                          <a:ea typeface="Muli"/>
                          <a:cs typeface="Muli"/>
                          <a:sym typeface="Muli"/>
                        </a:rPr>
                        <a:t>0.888</a:t>
                      </a:r>
                      <a:endParaRPr>
                        <a:solidFill>
                          <a:schemeClr val="lt1"/>
                        </a:solidFill>
                        <a:latin typeface="Muli"/>
                        <a:ea typeface="Muli"/>
                        <a:cs typeface="Muli"/>
                        <a:sym typeface="Muli"/>
                      </a:endParaRPr>
                    </a:p>
                    <a:p>
                      <a:pPr marL="0" lvl="0" indent="0" algn="l" rtl="0">
                        <a:spcBef>
                          <a:spcPts val="0"/>
                        </a:spcBef>
                        <a:spcAft>
                          <a:spcPts val="0"/>
                        </a:spcAft>
                        <a:buNone/>
                      </a:pPr>
                      <a:endParaRPr>
                        <a:latin typeface="Nunito"/>
                        <a:ea typeface="Nunito"/>
                        <a:cs typeface="Nunito"/>
                        <a:sym typeface="Nunito"/>
                      </a:endParaRPr>
                    </a:p>
                  </a:txBody>
                  <a:tcPr marL="91425" marR="91425" marT="91425" marB="91425">
                    <a:noFill/>
                  </a:tcPr>
                </a:tc>
                <a:tc>
                  <a:txBody>
                    <a:bodyPr/>
                    <a:lstStyle/>
                    <a:p>
                      <a:pPr marL="0" lvl="0" indent="0" algn="l" rtl="0">
                        <a:spcBef>
                          <a:spcPts val="0"/>
                        </a:spcBef>
                        <a:spcAft>
                          <a:spcPts val="0"/>
                        </a:spcAft>
                        <a:buClr>
                          <a:schemeClr val="dk1"/>
                        </a:buClr>
                        <a:buSzPts val="1100"/>
                        <a:buFont typeface="Arial"/>
                        <a:buNone/>
                      </a:pPr>
                      <a:r>
                        <a:rPr lang="en">
                          <a:solidFill>
                            <a:schemeClr val="lt1"/>
                          </a:solidFill>
                          <a:latin typeface="Muli"/>
                          <a:ea typeface="Muli"/>
                          <a:cs typeface="Muli"/>
                          <a:sym typeface="Muli"/>
                        </a:rPr>
                        <a:t>0.759</a:t>
                      </a:r>
                      <a:endParaRPr b="1">
                        <a:latin typeface="Nunito"/>
                        <a:ea typeface="Nunito"/>
                        <a:cs typeface="Nunito"/>
                        <a:sym typeface="Nunito"/>
                      </a:endParaRPr>
                    </a:p>
                  </a:txBody>
                  <a:tcPr marL="91425" marR="91425" marT="91425" marB="91425">
                    <a:noFill/>
                  </a:tcPr>
                </a:tc>
                <a:tc>
                  <a:txBody>
                    <a:bodyPr/>
                    <a:lstStyle/>
                    <a:p>
                      <a:pPr marL="0" lvl="0" indent="0" algn="l" rtl="0">
                        <a:spcBef>
                          <a:spcPts val="0"/>
                        </a:spcBef>
                        <a:spcAft>
                          <a:spcPts val="0"/>
                        </a:spcAft>
                        <a:buClr>
                          <a:schemeClr val="dk1"/>
                        </a:buClr>
                        <a:buSzPts val="1100"/>
                        <a:buFont typeface="Arial"/>
                        <a:buNone/>
                      </a:pPr>
                      <a:r>
                        <a:rPr lang="en" dirty="0">
                          <a:solidFill>
                            <a:schemeClr val="lt1"/>
                          </a:solidFill>
                          <a:latin typeface="Muli"/>
                          <a:ea typeface="Muli"/>
                          <a:cs typeface="Muli"/>
                          <a:sym typeface="Muli"/>
                        </a:rPr>
                        <a:t>0.902</a:t>
                      </a:r>
                      <a:endParaRPr b="1" dirty="0">
                        <a:latin typeface="Nunito"/>
                        <a:ea typeface="Nunito"/>
                        <a:cs typeface="Nunito"/>
                        <a:sym typeface="Nunito"/>
                      </a:endParaRPr>
                    </a:p>
                  </a:txBody>
                  <a:tcPr marL="91425" marR="91425" marT="91425" marB="91425">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16"/>
          <p:cNvSpPr txBox="1">
            <a:spLocks noGrp="1"/>
          </p:cNvSpPr>
          <p:nvPr>
            <p:ph type="ctrTitle"/>
          </p:nvPr>
        </p:nvSpPr>
        <p:spPr>
          <a:xfrm>
            <a:off x="2647550" y="1726175"/>
            <a:ext cx="63147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a:t>Further Studies </a:t>
            </a:r>
            <a:endParaRPr b="1"/>
          </a:p>
        </p:txBody>
      </p:sp>
      <p:sp>
        <p:nvSpPr>
          <p:cNvPr id="601" name="Google Shape;601;p16"/>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a:solidFill>
                  <a:srgbClr val="FFFFFF"/>
                </a:solidFill>
                <a:latin typeface="Nixie One"/>
                <a:ea typeface="Nixie One"/>
                <a:cs typeface="Nixie One"/>
                <a:sym typeface="Nixie One"/>
              </a:rPr>
              <a:t>6</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
          <p:cNvSpPr txBox="1">
            <a:spLocks noGrp="1"/>
          </p:cNvSpPr>
          <p:nvPr>
            <p:ph type="ctrTitle"/>
          </p:nvPr>
        </p:nvSpPr>
        <p:spPr>
          <a:xfrm>
            <a:off x="2609275" y="2663400"/>
            <a:ext cx="6314700" cy="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n" sz="4800" b="1"/>
              <a:t>Problem Statement</a:t>
            </a:r>
            <a:endParaRPr sz="4800" b="1"/>
          </a:p>
          <a:p>
            <a:pPr marL="0" lvl="0" indent="0" algn="l" rtl="0">
              <a:lnSpc>
                <a:spcPct val="100000"/>
              </a:lnSpc>
              <a:spcBef>
                <a:spcPts val="0"/>
              </a:spcBef>
              <a:spcAft>
                <a:spcPts val="0"/>
              </a:spcAft>
              <a:buSzPts val="3600"/>
              <a:buNone/>
            </a:pPr>
            <a:endParaRPr sz="4800" b="1"/>
          </a:p>
        </p:txBody>
      </p:sp>
      <p:sp>
        <p:nvSpPr>
          <p:cNvPr id="351" name="Google Shape;351;p3"/>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FFFFFF"/>
                </a:solidFill>
                <a:latin typeface="Nixie One"/>
                <a:ea typeface="Nixie One"/>
                <a:cs typeface="Nixie One"/>
                <a:sym typeface="Nixie One"/>
              </a:rPr>
              <a:t>1</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17"/>
          <p:cNvSpPr txBox="1">
            <a:spLocks noGrp="1"/>
          </p:cNvSpPr>
          <p:nvPr>
            <p:ph type="title"/>
          </p:nvPr>
        </p:nvSpPr>
        <p:spPr>
          <a:xfrm>
            <a:off x="1847925" y="834700"/>
            <a:ext cx="49443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Further Studies </a:t>
            </a:r>
            <a:endParaRPr sz="3000" b="1"/>
          </a:p>
        </p:txBody>
      </p:sp>
      <p:sp>
        <p:nvSpPr>
          <p:cNvPr id="607" name="Google Shape;607;p17"/>
          <p:cNvSpPr txBox="1">
            <a:spLocks noGrp="1"/>
          </p:cNvSpPr>
          <p:nvPr>
            <p:ph type="body" idx="1"/>
          </p:nvPr>
        </p:nvSpPr>
        <p:spPr>
          <a:xfrm>
            <a:off x="4544250" y="1888550"/>
            <a:ext cx="2176800" cy="25449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 sz="1800" b="1" dirty="0"/>
              <a:t>Data Augmentation</a:t>
            </a:r>
            <a:endParaRPr sz="1800" b="1" dirty="0"/>
          </a:p>
          <a:p>
            <a:pPr marL="0" lvl="0" indent="0" algn="just" rtl="0">
              <a:lnSpc>
                <a:spcPct val="100000"/>
              </a:lnSpc>
              <a:spcBef>
                <a:spcPts val="600"/>
              </a:spcBef>
              <a:spcAft>
                <a:spcPts val="0"/>
              </a:spcAft>
              <a:buNone/>
            </a:pPr>
            <a:endParaRPr dirty="0"/>
          </a:p>
          <a:p>
            <a:pPr marL="0" lvl="0" indent="0" algn="just" rtl="0">
              <a:lnSpc>
                <a:spcPct val="100000"/>
              </a:lnSpc>
              <a:spcBef>
                <a:spcPts val="600"/>
              </a:spcBef>
              <a:spcAft>
                <a:spcPts val="0"/>
              </a:spcAft>
              <a:buNone/>
            </a:pPr>
            <a:r>
              <a:rPr lang="en" dirty="0"/>
              <a:t>Conduct other potential data augmentation methods shared by other top winners, such as </a:t>
            </a:r>
            <a:r>
              <a:rPr lang="en" dirty="0" err="1"/>
              <a:t>Fliplr</a:t>
            </a:r>
            <a:r>
              <a:rPr lang="en" dirty="0"/>
              <a:t>, Zoom etc. </a:t>
            </a:r>
            <a:endParaRPr dirty="0"/>
          </a:p>
          <a:p>
            <a:pPr marL="457200" lvl="0" indent="-298450" algn="l" rtl="0">
              <a:spcBef>
                <a:spcPts val="0"/>
              </a:spcBef>
              <a:spcAft>
                <a:spcPts val="0"/>
              </a:spcAft>
              <a:buClr>
                <a:schemeClr val="dk1"/>
              </a:buClr>
              <a:buSzPts val="1100"/>
              <a:buFont typeface="Arial"/>
              <a:buChar char="-"/>
            </a:pPr>
            <a:endParaRPr dirty="0"/>
          </a:p>
        </p:txBody>
      </p:sp>
      <p:sp>
        <p:nvSpPr>
          <p:cNvPr id="608" name="Google Shape;608;p17"/>
          <p:cNvSpPr txBox="1">
            <a:spLocks noGrp="1"/>
          </p:cNvSpPr>
          <p:nvPr>
            <p:ph type="body" idx="2"/>
          </p:nvPr>
        </p:nvSpPr>
        <p:spPr>
          <a:xfrm>
            <a:off x="1585922" y="1888550"/>
            <a:ext cx="2176800" cy="2544900"/>
          </a:xfrm>
          <a:prstGeom prst="rect">
            <a:avLst/>
          </a:prstGeom>
          <a:noFill/>
          <a:ln w="9525" cap="flat" cmpd="sng">
            <a:solidFill>
              <a:srgbClr val="00E1C6"/>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 sz="1800" b="1" dirty="0"/>
              <a:t>Hyperparameter Tuning </a:t>
            </a:r>
            <a:endParaRPr sz="1800" b="1" dirty="0"/>
          </a:p>
          <a:p>
            <a:pPr marL="0" lvl="0" indent="0" algn="l" rtl="0">
              <a:lnSpc>
                <a:spcPct val="100000"/>
              </a:lnSpc>
              <a:spcBef>
                <a:spcPts val="600"/>
              </a:spcBef>
              <a:spcAft>
                <a:spcPts val="0"/>
              </a:spcAft>
              <a:buSzPts val="1400"/>
              <a:buNone/>
            </a:pPr>
            <a:endParaRPr b="1" dirty="0"/>
          </a:p>
          <a:p>
            <a:pPr marL="0" lvl="0" indent="0" algn="l" rtl="0">
              <a:lnSpc>
                <a:spcPct val="100000"/>
              </a:lnSpc>
              <a:spcBef>
                <a:spcPts val="600"/>
              </a:spcBef>
              <a:spcAft>
                <a:spcPts val="0"/>
              </a:spcAft>
              <a:buNone/>
            </a:pPr>
            <a:r>
              <a:rPr lang="en" dirty="0"/>
              <a:t>Tuning the hyperparameter in the current model and apply other CNN models to experiment the results. </a:t>
            </a:r>
            <a:endParaRPr dirty="0"/>
          </a:p>
        </p:txBody>
      </p:sp>
      <p:sp>
        <p:nvSpPr>
          <p:cNvPr id="609" name="Google Shape;609;p17"/>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18"/>
          <p:cNvSpPr txBox="1">
            <a:spLocks noGrp="1"/>
          </p:cNvSpPr>
          <p:nvPr>
            <p:ph type="title"/>
          </p:nvPr>
        </p:nvSpPr>
        <p:spPr>
          <a:xfrm>
            <a:off x="1818775" y="903450"/>
            <a:ext cx="49443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b="1"/>
              <a:t>References</a:t>
            </a:r>
            <a:endParaRPr b="1"/>
          </a:p>
        </p:txBody>
      </p:sp>
      <p:sp>
        <p:nvSpPr>
          <p:cNvPr id="615" name="Google Shape;615;p18"/>
          <p:cNvSpPr txBox="1">
            <a:spLocks noGrp="1"/>
          </p:cNvSpPr>
          <p:nvPr>
            <p:ph type="body" idx="1"/>
          </p:nvPr>
        </p:nvSpPr>
        <p:spPr>
          <a:xfrm>
            <a:off x="1478550" y="1843650"/>
            <a:ext cx="6557400" cy="1605600"/>
          </a:xfrm>
          <a:prstGeom prst="rect">
            <a:avLst/>
          </a:prstGeom>
          <a:noFill/>
          <a:ln>
            <a:noFill/>
          </a:ln>
        </p:spPr>
        <p:txBody>
          <a:bodyPr spcFirstLastPara="1" wrap="square" lIns="91425" tIns="91425" rIns="91425" bIns="91425" anchor="t" anchorCtr="0">
            <a:noAutofit/>
          </a:bodyPr>
          <a:lstStyle/>
          <a:p>
            <a:pPr marL="457200" lvl="0" indent="-292100" algn="l" rtl="0">
              <a:lnSpc>
                <a:spcPct val="115000"/>
              </a:lnSpc>
              <a:spcBef>
                <a:spcPts val="600"/>
              </a:spcBef>
              <a:spcAft>
                <a:spcPts val="0"/>
              </a:spcAft>
              <a:buClr>
                <a:srgbClr val="FFFFFF"/>
              </a:buClr>
              <a:buSzPts val="1000"/>
              <a:buChar char="◇"/>
            </a:pPr>
            <a:r>
              <a:rPr lang="en" sz="1000" dirty="0">
                <a:solidFill>
                  <a:srgbClr val="FFFFFF"/>
                </a:solidFill>
              </a:rPr>
              <a:t>Kaggle: </a:t>
            </a:r>
            <a:r>
              <a:rPr lang="en" sz="1100" u="sng" dirty="0">
                <a:solidFill>
                  <a:srgbClr val="FFFFFF"/>
                </a:solidFill>
                <a:latin typeface="Arial"/>
                <a:ea typeface="Arial"/>
                <a:cs typeface="Arial"/>
                <a:sym typeface="Arial"/>
                <a:hlinkClick r:id="rId3"/>
              </a:rPr>
              <a:t>https://www.kaggle.com/c/aptos2019-blindness-detection/overview</a:t>
            </a:r>
            <a:endParaRPr sz="1000" dirty="0">
              <a:solidFill>
                <a:srgbClr val="FFFFFF"/>
              </a:solidFill>
            </a:endParaRPr>
          </a:p>
          <a:p>
            <a:pPr marL="457200" lvl="0" indent="-292100" algn="l" rtl="0">
              <a:lnSpc>
                <a:spcPct val="115000"/>
              </a:lnSpc>
              <a:spcBef>
                <a:spcPts val="600"/>
              </a:spcBef>
              <a:spcAft>
                <a:spcPts val="0"/>
              </a:spcAft>
              <a:buClr>
                <a:schemeClr val="lt1"/>
              </a:buClr>
              <a:buSzPts val="1000"/>
              <a:buChar char="◇"/>
            </a:pPr>
            <a:r>
              <a:rPr lang="en" sz="1000" dirty="0">
                <a:solidFill>
                  <a:schemeClr val="lt1"/>
                </a:solidFill>
              </a:rPr>
              <a:t>McHugh, Mary L. "Interrater reliability: the kappa statistic." </a:t>
            </a:r>
            <a:r>
              <a:rPr lang="en" sz="1000" dirty="0" err="1">
                <a:solidFill>
                  <a:schemeClr val="lt1"/>
                </a:solidFill>
              </a:rPr>
              <a:t>Biochemia</a:t>
            </a:r>
            <a:r>
              <a:rPr lang="en" sz="1000" dirty="0">
                <a:solidFill>
                  <a:schemeClr val="lt1"/>
                </a:solidFill>
              </a:rPr>
              <a:t> </a:t>
            </a:r>
            <a:r>
              <a:rPr lang="en" sz="1000" dirty="0" err="1">
                <a:solidFill>
                  <a:schemeClr val="lt1"/>
                </a:solidFill>
              </a:rPr>
              <a:t>medica</a:t>
            </a:r>
            <a:r>
              <a:rPr lang="en" sz="1000" dirty="0">
                <a:solidFill>
                  <a:schemeClr val="lt1"/>
                </a:solidFill>
              </a:rPr>
              <a:t>: </a:t>
            </a:r>
            <a:r>
              <a:rPr lang="en" sz="1000" dirty="0" err="1">
                <a:solidFill>
                  <a:schemeClr val="lt1"/>
                </a:solidFill>
              </a:rPr>
              <a:t>Biochemia</a:t>
            </a:r>
            <a:r>
              <a:rPr lang="en" sz="1000" dirty="0">
                <a:solidFill>
                  <a:schemeClr val="lt1"/>
                </a:solidFill>
              </a:rPr>
              <a:t> </a:t>
            </a:r>
            <a:r>
              <a:rPr lang="en" sz="1000" dirty="0" err="1">
                <a:solidFill>
                  <a:schemeClr val="lt1"/>
                </a:solidFill>
              </a:rPr>
              <a:t>medica</a:t>
            </a:r>
            <a:r>
              <a:rPr lang="en" sz="1000" dirty="0">
                <a:solidFill>
                  <a:schemeClr val="lt1"/>
                </a:solidFill>
              </a:rPr>
              <a:t> 22.3 (2012): 276-282.</a:t>
            </a:r>
            <a:endParaRPr sz="1000" dirty="0">
              <a:solidFill>
                <a:schemeClr val="lt1"/>
              </a:solidFill>
            </a:endParaRPr>
          </a:p>
          <a:p>
            <a:pPr marL="457200" lvl="0" indent="-292100" algn="l" rtl="0">
              <a:lnSpc>
                <a:spcPct val="115000"/>
              </a:lnSpc>
              <a:spcBef>
                <a:spcPts val="600"/>
              </a:spcBef>
              <a:spcAft>
                <a:spcPts val="0"/>
              </a:spcAft>
              <a:buClr>
                <a:schemeClr val="lt1"/>
              </a:buClr>
              <a:buSzPts val="1000"/>
              <a:buChar char="◇"/>
            </a:pPr>
            <a:r>
              <a:rPr lang="en" sz="1000" dirty="0">
                <a:solidFill>
                  <a:schemeClr val="lt1"/>
                </a:solidFill>
              </a:rPr>
              <a:t>He, </a:t>
            </a:r>
            <a:r>
              <a:rPr lang="en" sz="1000" dirty="0" err="1">
                <a:solidFill>
                  <a:schemeClr val="lt1"/>
                </a:solidFill>
              </a:rPr>
              <a:t>Kaiming</a:t>
            </a:r>
            <a:r>
              <a:rPr lang="en" sz="1000" dirty="0">
                <a:solidFill>
                  <a:schemeClr val="lt1"/>
                </a:solidFill>
              </a:rPr>
              <a:t>, et al. "Deep residual learning for image recognition." Proceedings of the IEEE conference on computer vision and pattern recognition. 2016.</a:t>
            </a:r>
            <a:endParaRPr sz="1000" dirty="0">
              <a:solidFill>
                <a:schemeClr val="lt1"/>
              </a:solidFill>
            </a:endParaRPr>
          </a:p>
          <a:p>
            <a:pPr marL="457200" lvl="0" indent="-292100" algn="l" rtl="0">
              <a:lnSpc>
                <a:spcPct val="115000"/>
              </a:lnSpc>
              <a:spcBef>
                <a:spcPts val="600"/>
              </a:spcBef>
              <a:spcAft>
                <a:spcPts val="0"/>
              </a:spcAft>
              <a:buClr>
                <a:schemeClr val="lt1"/>
              </a:buClr>
              <a:buSzPts val="1000"/>
              <a:buChar char="◇"/>
            </a:pPr>
            <a:r>
              <a:rPr lang="en" sz="1000" dirty="0">
                <a:solidFill>
                  <a:schemeClr val="lt1"/>
                </a:solidFill>
              </a:rPr>
              <a:t>Huang, Gao, et al. "Densely connected convolutional networks." Proceedings of the IEEE conference on computer vision and pattern recognition. 2017.</a:t>
            </a:r>
            <a:endParaRPr sz="1000" dirty="0">
              <a:solidFill>
                <a:schemeClr val="lt1"/>
              </a:solidFill>
            </a:endParaRPr>
          </a:p>
        </p:txBody>
      </p:sp>
      <p:sp>
        <p:nvSpPr>
          <p:cNvPr id="616" name="Google Shape;616;p18"/>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19"/>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622" name="Google Shape;622;p19"/>
          <p:cNvSpPr txBox="1">
            <a:spLocks noGrp="1"/>
          </p:cNvSpPr>
          <p:nvPr>
            <p:ph type="ctrTitle" idx="4294967295"/>
          </p:nvPr>
        </p:nvSpPr>
        <p:spPr>
          <a:xfrm>
            <a:off x="3152775" y="1354750"/>
            <a:ext cx="4562100" cy="11598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19BBD5"/>
              </a:buClr>
              <a:buSzPts val="4000"/>
              <a:buFont typeface="Nixie One"/>
              <a:buNone/>
            </a:pPr>
            <a:r>
              <a:rPr lang="en" sz="8000" b="0" i="0" u="none" strike="noStrike" cap="none">
                <a:solidFill>
                  <a:srgbClr val="19BBD5"/>
                </a:solidFill>
                <a:latin typeface="Nixie One"/>
                <a:ea typeface="Nixie One"/>
                <a:cs typeface="Nixie One"/>
                <a:sym typeface="Nixie One"/>
              </a:rPr>
              <a:t>Thanks!</a:t>
            </a:r>
            <a:endParaRPr sz="8000" b="0" i="0" u="none" strike="noStrike" cap="none">
              <a:solidFill>
                <a:srgbClr val="19BBD5"/>
              </a:solidFill>
              <a:latin typeface="Nixie One"/>
              <a:ea typeface="Nixie One"/>
              <a:cs typeface="Nixie One"/>
              <a:sym typeface="Nixie One"/>
            </a:endParaRPr>
          </a:p>
        </p:txBody>
      </p:sp>
      <p:sp>
        <p:nvSpPr>
          <p:cNvPr id="623" name="Google Shape;623;p19"/>
          <p:cNvSpPr txBox="1">
            <a:spLocks noGrp="1"/>
          </p:cNvSpPr>
          <p:nvPr>
            <p:ph type="body" idx="4294967295"/>
          </p:nvPr>
        </p:nvSpPr>
        <p:spPr>
          <a:xfrm>
            <a:off x="3286468" y="2400250"/>
            <a:ext cx="4562100" cy="2461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1400"/>
              <a:buNone/>
            </a:pPr>
            <a:r>
              <a:rPr lang="en" sz="3600" b="1"/>
              <a:t>Any questions?</a:t>
            </a:r>
            <a:endParaRPr/>
          </a:p>
          <a:p>
            <a:pPr marL="0" lvl="0" indent="0" algn="l" rtl="0">
              <a:lnSpc>
                <a:spcPct val="100000"/>
              </a:lnSpc>
              <a:spcBef>
                <a:spcPts val="600"/>
              </a:spcBef>
              <a:spcAft>
                <a:spcPts val="0"/>
              </a:spcAft>
              <a:buClr>
                <a:schemeClr val="dk1"/>
              </a:buClr>
              <a:buSzPts val="1100"/>
              <a:buFont typeface="Arial"/>
              <a:buNone/>
            </a:pPr>
            <a:endParaRPr/>
          </a:p>
        </p:txBody>
      </p:sp>
      <p:sp>
        <p:nvSpPr>
          <p:cNvPr id="624" name="Google Shape;624;p19"/>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9"/>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32</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
          <p:cNvSpPr txBox="1">
            <a:spLocks noGrp="1"/>
          </p:cNvSpPr>
          <p:nvPr>
            <p:ph type="title"/>
          </p:nvPr>
        </p:nvSpPr>
        <p:spPr>
          <a:xfrm>
            <a:off x="1868875" y="6803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Problem Statement</a:t>
            </a:r>
            <a:endParaRPr sz="3000" b="1"/>
          </a:p>
        </p:txBody>
      </p:sp>
      <p:sp>
        <p:nvSpPr>
          <p:cNvPr id="357" name="Google Shape;357;p4"/>
          <p:cNvSpPr txBox="1"/>
          <p:nvPr/>
        </p:nvSpPr>
        <p:spPr>
          <a:xfrm>
            <a:off x="956700" y="1301700"/>
            <a:ext cx="7601700" cy="2726400"/>
          </a:xfrm>
          <a:prstGeom prst="rect">
            <a:avLst/>
          </a:prstGeom>
          <a:noFill/>
          <a:ln>
            <a:noFill/>
          </a:ln>
        </p:spPr>
        <p:txBody>
          <a:bodyPr spcFirstLastPara="1" wrap="square" lIns="91425" tIns="91425" rIns="91425" bIns="91425" anchor="t" anchorCtr="0">
            <a:noAutofit/>
          </a:bodyPr>
          <a:lstStyle/>
          <a:p>
            <a:pPr marL="457200" lvl="0" indent="-342900" algn="l" rtl="0">
              <a:spcBef>
                <a:spcPts val="600"/>
              </a:spcBef>
              <a:spcAft>
                <a:spcPts val="0"/>
              </a:spcAft>
              <a:buClr>
                <a:srgbClr val="FFFFFF"/>
              </a:buClr>
              <a:buSzPts val="1800"/>
              <a:buFont typeface="Muli"/>
              <a:buChar char="●"/>
            </a:pPr>
            <a:r>
              <a:rPr lang="en" sz="1800">
                <a:solidFill>
                  <a:schemeClr val="lt1"/>
                </a:solidFill>
                <a:latin typeface="Muli"/>
                <a:ea typeface="Muli"/>
                <a:cs typeface="Muli"/>
                <a:sym typeface="Muli"/>
              </a:rPr>
              <a:t>Diabetic retinopathy (DR) is an eye disease with retina damage caused by diabetes</a:t>
            </a:r>
            <a:endParaRPr sz="1800">
              <a:solidFill>
                <a:schemeClr val="lt1"/>
              </a:solidFill>
              <a:latin typeface="Muli"/>
              <a:ea typeface="Muli"/>
              <a:cs typeface="Muli"/>
              <a:sym typeface="Muli"/>
            </a:endParaRPr>
          </a:p>
          <a:p>
            <a:pPr marL="457200" lvl="0" indent="-342900" algn="l" rtl="0">
              <a:spcBef>
                <a:spcPts val="600"/>
              </a:spcBef>
              <a:spcAft>
                <a:spcPts val="0"/>
              </a:spcAft>
              <a:buClr>
                <a:schemeClr val="lt1"/>
              </a:buClr>
              <a:buSzPts val="1800"/>
              <a:buFont typeface="Muli"/>
              <a:buChar char="●"/>
            </a:pPr>
            <a:r>
              <a:rPr lang="en" sz="1800">
                <a:solidFill>
                  <a:schemeClr val="lt1"/>
                </a:solidFill>
                <a:latin typeface="Muli"/>
                <a:ea typeface="Muli"/>
                <a:cs typeface="Muli"/>
                <a:sym typeface="Muli"/>
              </a:rPr>
              <a:t>DR affects &gt; 80% of patients who have diabetes &gt; 20 years</a:t>
            </a:r>
            <a:endParaRPr sz="1800">
              <a:solidFill>
                <a:schemeClr val="lt1"/>
              </a:solidFill>
              <a:latin typeface="Muli"/>
              <a:ea typeface="Muli"/>
              <a:cs typeface="Muli"/>
              <a:sym typeface="Muli"/>
            </a:endParaRPr>
          </a:p>
          <a:p>
            <a:pPr marL="457200" lvl="0" indent="-342900" algn="l" rtl="0">
              <a:spcBef>
                <a:spcPts val="600"/>
              </a:spcBef>
              <a:spcAft>
                <a:spcPts val="0"/>
              </a:spcAft>
              <a:buClr>
                <a:srgbClr val="FFFFFF"/>
              </a:buClr>
              <a:buSzPts val="1800"/>
              <a:buFont typeface="Muli"/>
              <a:buChar char="●"/>
            </a:pPr>
            <a:r>
              <a:rPr lang="en" sz="1800">
                <a:solidFill>
                  <a:schemeClr val="lt1"/>
                </a:solidFill>
                <a:latin typeface="Muli"/>
                <a:ea typeface="Muli"/>
                <a:cs typeface="Muli"/>
                <a:sym typeface="Muli"/>
              </a:rPr>
              <a:t>DR is a leading cause of blindness</a:t>
            </a:r>
            <a:endParaRPr sz="1800">
              <a:solidFill>
                <a:srgbClr val="FFFFFF"/>
              </a:solidFill>
              <a:latin typeface="Muli"/>
              <a:ea typeface="Muli"/>
              <a:cs typeface="Muli"/>
              <a:sym typeface="Muli"/>
            </a:endParaRPr>
          </a:p>
          <a:p>
            <a:pPr marL="457200" marR="0" lvl="0" indent="-342900" algn="l" rtl="0">
              <a:lnSpc>
                <a:spcPct val="100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Early diagnosis of DR can be achieved by non-invasive retinal photography</a:t>
            </a:r>
            <a:endParaRPr sz="1800">
              <a:solidFill>
                <a:srgbClr val="FFFFFF"/>
              </a:solidFill>
              <a:latin typeface="Muli"/>
              <a:ea typeface="Muli"/>
              <a:cs typeface="Muli"/>
              <a:sym typeface="Muli"/>
            </a:endParaRPr>
          </a:p>
        </p:txBody>
      </p:sp>
      <p:sp>
        <p:nvSpPr>
          <p:cNvPr id="358" name="Google Shape;358;p4"/>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4</a:t>
            </a:fld>
            <a:endParaRPr/>
          </a:p>
        </p:txBody>
      </p:sp>
      <p:pic>
        <p:nvPicPr>
          <p:cNvPr id="359" name="Google Shape;359;p4"/>
          <p:cNvPicPr preferRelativeResize="0"/>
          <p:nvPr/>
        </p:nvPicPr>
        <p:blipFill>
          <a:blip r:embed="rId3">
            <a:alphaModFix/>
          </a:blip>
          <a:stretch>
            <a:fillRect/>
          </a:stretch>
        </p:blipFill>
        <p:spPr>
          <a:xfrm>
            <a:off x="4928275" y="3743325"/>
            <a:ext cx="4215724" cy="1351850"/>
          </a:xfrm>
          <a:prstGeom prst="rect">
            <a:avLst/>
          </a:prstGeom>
          <a:noFill/>
          <a:ln>
            <a:noFill/>
          </a:ln>
        </p:spPr>
      </p:pic>
      <p:sp>
        <p:nvSpPr>
          <p:cNvPr id="360" name="Google Shape;360;p4"/>
          <p:cNvSpPr txBox="1"/>
          <p:nvPr/>
        </p:nvSpPr>
        <p:spPr>
          <a:xfrm>
            <a:off x="956700" y="3267000"/>
            <a:ext cx="7879800" cy="684900"/>
          </a:xfrm>
          <a:prstGeom prst="rect">
            <a:avLst/>
          </a:prstGeom>
          <a:noFill/>
          <a:ln>
            <a:noFill/>
          </a:ln>
        </p:spPr>
        <p:txBody>
          <a:bodyPr spcFirstLastPara="1" wrap="square" lIns="91425" tIns="91425" rIns="91425" bIns="91425" anchor="t" anchorCtr="0">
            <a:noAutofit/>
          </a:bodyPr>
          <a:lstStyle/>
          <a:p>
            <a:pPr marL="457200" lvl="0" indent="-342900" algn="l" rtl="0">
              <a:spcBef>
                <a:spcPts val="600"/>
              </a:spcBef>
              <a:spcAft>
                <a:spcPts val="0"/>
              </a:spcAft>
              <a:buClr>
                <a:srgbClr val="FFFF00"/>
              </a:buClr>
              <a:buSzPts val="1800"/>
              <a:buChar char="●"/>
            </a:pPr>
            <a:r>
              <a:rPr lang="en" sz="1800" b="1">
                <a:solidFill>
                  <a:srgbClr val="FFFF00"/>
                </a:solidFill>
              </a:rPr>
              <a:t>Our goal: Train an image classifier to predict the severeness of DR</a:t>
            </a:r>
            <a:endParaRPr sz="1800" b="1">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8"/>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5</a:t>
            </a:fld>
            <a:endParaRPr/>
          </a:p>
        </p:txBody>
      </p:sp>
      <p:pic>
        <p:nvPicPr>
          <p:cNvPr id="366" name="Google Shape;366;p8"/>
          <p:cNvPicPr preferRelativeResize="0"/>
          <p:nvPr/>
        </p:nvPicPr>
        <p:blipFill rotWithShape="1">
          <a:blip r:embed="rId3">
            <a:alphaModFix/>
          </a:blip>
          <a:srcRect l="3707" t="20321" r="46467" b="5997"/>
          <a:stretch/>
        </p:blipFill>
        <p:spPr>
          <a:xfrm>
            <a:off x="562250" y="1784838"/>
            <a:ext cx="4040574" cy="2766250"/>
          </a:xfrm>
          <a:prstGeom prst="rect">
            <a:avLst/>
          </a:prstGeom>
          <a:noFill/>
          <a:ln>
            <a:noFill/>
          </a:ln>
        </p:spPr>
      </p:pic>
      <p:pic>
        <p:nvPicPr>
          <p:cNvPr id="367" name="Google Shape;367;p8"/>
          <p:cNvPicPr preferRelativeResize="0"/>
          <p:nvPr/>
        </p:nvPicPr>
        <p:blipFill>
          <a:blip r:embed="rId4">
            <a:alphaModFix/>
          </a:blip>
          <a:stretch>
            <a:fillRect/>
          </a:stretch>
        </p:blipFill>
        <p:spPr>
          <a:xfrm>
            <a:off x="4822475" y="1550408"/>
            <a:ext cx="3663576" cy="3235117"/>
          </a:xfrm>
          <a:prstGeom prst="rect">
            <a:avLst/>
          </a:prstGeom>
          <a:noFill/>
          <a:ln>
            <a:noFill/>
          </a:ln>
        </p:spPr>
      </p:pic>
      <p:sp>
        <p:nvSpPr>
          <p:cNvPr id="368" name="Google Shape;368;p8"/>
          <p:cNvSpPr txBox="1">
            <a:spLocks noGrp="1"/>
          </p:cNvSpPr>
          <p:nvPr>
            <p:ph type="title"/>
          </p:nvPr>
        </p:nvSpPr>
        <p:spPr>
          <a:xfrm>
            <a:off x="1868875" y="680300"/>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Diabetic Retinopathy</a:t>
            </a:r>
            <a:endParaRPr sz="3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
          <p:cNvSpPr txBox="1">
            <a:spLocks noGrp="1"/>
          </p:cNvSpPr>
          <p:nvPr>
            <p:ph type="ctrTitle"/>
          </p:nvPr>
        </p:nvSpPr>
        <p:spPr>
          <a:xfrm>
            <a:off x="2647550" y="1726175"/>
            <a:ext cx="63147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a:t>Dataset Overview</a:t>
            </a:r>
            <a:endParaRPr b="1"/>
          </a:p>
        </p:txBody>
      </p:sp>
      <p:sp>
        <p:nvSpPr>
          <p:cNvPr id="374" name="Google Shape;374;p5"/>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FFFFFF"/>
                </a:solidFill>
                <a:latin typeface="Nixie One"/>
                <a:ea typeface="Nixie One"/>
                <a:cs typeface="Nixie One"/>
                <a:sym typeface="Nixie One"/>
              </a:rPr>
              <a:t>2</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
          <p:cNvSpPr txBox="1">
            <a:spLocks noGrp="1"/>
          </p:cNvSpPr>
          <p:nvPr>
            <p:ph type="title"/>
          </p:nvPr>
        </p:nvSpPr>
        <p:spPr>
          <a:xfrm>
            <a:off x="1785075" y="795525"/>
            <a:ext cx="57921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Dataset Overview </a:t>
            </a:r>
            <a:endParaRPr sz="3000" b="1"/>
          </a:p>
        </p:txBody>
      </p:sp>
      <p:sp>
        <p:nvSpPr>
          <p:cNvPr id="380" name="Google Shape;380;p6"/>
          <p:cNvSpPr txBox="1"/>
          <p:nvPr/>
        </p:nvSpPr>
        <p:spPr>
          <a:xfrm>
            <a:off x="902850" y="1452725"/>
            <a:ext cx="3787500" cy="33327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600"/>
              </a:spcBef>
              <a:spcAft>
                <a:spcPts val="0"/>
              </a:spcAft>
              <a:buClr>
                <a:srgbClr val="000000"/>
              </a:buClr>
              <a:buSzPts val="1100"/>
              <a:buFont typeface="Arial"/>
              <a:buNone/>
            </a:pPr>
            <a:r>
              <a:rPr lang="en" sz="1800" b="1">
                <a:solidFill>
                  <a:srgbClr val="00E1C6"/>
                </a:solidFill>
                <a:latin typeface="Muli"/>
                <a:ea typeface="Muli"/>
                <a:cs typeface="Muli"/>
                <a:sym typeface="Muli"/>
              </a:rPr>
              <a:t>Data Sources:</a:t>
            </a:r>
            <a:endParaRPr sz="1800" b="1">
              <a:solidFill>
                <a:srgbClr val="00E1C6"/>
              </a:solidFill>
              <a:latin typeface="Muli"/>
              <a:ea typeface="Muli"/>
              <a:cs typeface="Muli"/>
              <a:sym typeface="Muli"/>
            </a:endParaRPr>
          </a:p>
          <a:p>
            <a:pPr marL="457200" marR="0" lvl="0" indent="-342900" algn="l" rtl="0">
              <a:lnSpc>
                <a:spcPct val="150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Kaggle datasets</a:t>
            </a:r>
            <a:endParaRPr sz="1800">
              <a:solidFill>
                <a:srgbClr val="FFFFFF"/>
              </a:solidFill>
              <a:latin typeface="Muli"/>
              <a:ea typeface="Muli"/>
              <a:cs typeface="Muli"/>
              <a:sym typeface="Muli"/>
            </a:endParaRPr>
          </a:p>
          <a:p>
            <a:pPr marL="457200" lvl="0" indent="-342900" algn="l" rtl="0">
              <a:lnSpc>
                <a:spcPct val="150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Aravind Eye Hospital, India</a:t>
            </a:r>
            <a:endParaRPr sz="1800">
              <a:solidFill>
                <a:srgbClr val="FFFFFF"/>
              </a:solidFill>
              <a:latin typeface="Muli"/>
              <a:ea typeface="Muli"/>
              <a:cs typeface="Muli"/>
              <a:sym typeface="Muli"/>
            </a:endParaRPr>
          </a:p>
          <a:p>
            <a:pPr marL="457200" lvl="0" indent="-342900" algn="l" rtl="0">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Retinal photography </a:t>
            </a:r>
            <a:endParaRPr sz="1800">
              <a:solidFill>
                <a:srgbClr val="FFFFFF"/>
              </a:solidFill>
              <a:latin typeface="Muli"/>
              <a:ea typeface="Muli"/>
              <a:cs typeface="Muli"/>
              <a:sym typeface="Muli"/>
            </a:endParaRPr>
          </a:p>
          <a:p>
            <a:pPr marL="457200" lvl="0" indent="0" algn="l" rtl="0">
              <a:lnSpc>
                <a:spcPct val="115000"/>
              </a:lnSpc>
              <a:spcBef>
                <a:spcPts val="600"/>
              </a:spcBef>
              <a:spcAft>
                <a:spcPts val="0"/>
              </a:spcAft>
              <a:buNone/>
            </a:pPr>
            <a:r>
              <a:rPr lang="en" sz="1800">
                <a:solidFill>
                  <a:srgbClr val="FFFFFF"/>
                </a:solidFill>
                <a:latin typeface="Muli"/>
                <a:ea typeface="Muli"/>
                <a:cs typeface="Muli"/>
                <a:sym typeface="Muli"/>
              </a:rPr>
              <a:t>(color images)</a:t>
            </a:r>
            <a:endParaRPr sz="1800">
              <a:solidFill>
                <a:srgbClr val="FFFFFF"/>
              </a:solidFill>
              <a:latin typeface="Muli"/>
              <a:ea typeface="Muli"/>
              <a:cs typeface="Muli"/>
              <a:sym typeface="Muli"/>
            </a:endParaRPr>
          </a:p>
          <a:p>
            <a:pPr marL="457200" lvl="0" indent="-342900" algn="l" rtl="0">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2019: main dataset </a:t>
            </a:r>
            <a:endParaRPr sz="1800">
              <a:solidFill>
                <a:srgbClr val="FFFFFF"/>
              </a:solidFill>
              <a:latin typeface="Muli"/>
              <a:ea typeface="Muli"/>
              <a:cs typeface="Muli"/>
              <a:sym typeface="Muli"/>
            </a:endParaRPr>
          </a:p>
          <a:p>
            <a:pPr marL="457200" lvl="0" indent="-342900" algn="l" rtl="0">
              <a:lnSpc>
                <a:spcPct val="115000"/>
              </a:lnSpc>
              <a:spcBef>
                <a:spcPts val="0"/>
              </a:spcBef>
              <a:spcAft>
                <a:spcPts val="0"/>
              </a:spcAft>
              <a:buClr>
                <a:srgbClr val="FFFFFF"/>
              </a:buClr>
              <a:buSzPts val="1800"/>
              <a:buFont typeface="Muli"/>
              <a:buChar char="●"/>
            </a:pPr>
            <a:r>
              <a:rPr lang="en" sz="1800">
                <a:solidFill>
                  <a:srgbClr val="FFFFFF"/>
                </a:solidFill>
                <a:latin typeface="Muli"/>
                <a:ea typeface="Muli"/>
                <a:cs typeface="Muli"/>
                <a:sym typeface="Muli"/>
              </a:rPr>
              <a:t>2015: augmented dataset</a:t>
            </a:r>
            <a:endParaRPr sz="1800">
              <a:solidFill>
                <a:srgbClr val="FFFFFF"/>
              </a:solidFill>
              <a:latin typeface="Muli"/>
              <a:ea typeface="Muli"/>
              <a:cs typeface="Muli"/>
              <a:sym typeface="Muli"/>
            </a:endParaRPr>
          </a:p>
        </p:txBody>
      </p:sp>
      <p:sp>
        <p:nvSpPr>
          <p:cNvPr id="381" name="Google Shape;381;p6"/>
          <p:cNvSpPr txBox="1"/>
          <p:nvPr/>
        </p:nvSpPr>
        <p:spPr>
          <a:xfrm>
            <a:off x="4650550" y="1452725"/>
            <a:ext cx="4493400" cy="34512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600"/>
              </a:spcBef>
              <a:spcAft>
                <a:spcPts val="0"/>
              </a:spcAft>
              <a:buClr>
                <a:srgbClr val="000000"/>
              </a:buClr>
              <a:buSzPts val="1100"/>
              <a:buFont typeface="Arial"/>
              <a:buNone/>
            </a:pPr>
            <a:r>
              <a:rPr lang="en" sz="1800" b="1">
                <a:solidFill>
                  <a:srgbClr val="00E1C6"/>
                </a:solidFill>
                <a:latin typeface="Muli"/>
                <a:ea typeface="Muli"/>
                <a:cs typeface="Muli"/>
                <a:sym typeface="Muli"/>
              </a:rPr>
              <a:t>Data Details:</a:t>
            </a:r>
            <a:endParaRPr sz="1800" i="0" u="none" strike="noStrike" cap="none">
              <a:solidFill>
                <a:srgbClr val="00E1C6"/>
              </a:solidFill>
              <a:latin typeface="Muli"/>
              <a:ea typeface="Muli"/>
              <a:cs typeface="Muli"/>
              <a:sym typeface="Muli"/>
            </a:endParaRPr>
          </a:p>
          <a:p>
            <a:pPr marL="457200" lvl="0" indent="-342900" algn="l" rtl="0">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2019 dataset: 3,662 images, 8.3 G </a:t>
            </a:r>
            <a:endParaRPr sz="1800">
              <a:solidFill>
                <a:srgbClr val="FFFFFF"/>
              </a:solidFill>
              <a:latin typeface="Muli"/>
              <a:ea typeface="Muli"/>
              <a:cs typeface="Muli"/>
              <a:sym typeface="Muli"/>
            </a:endParaRPr>
          </a:p>
          <a:p>
            <a:pPr marL="457200" lvl="0" indent="0" algn="l" rtl="0">
              <a:lnSpc>
                <a:spcPct val="115000"/>
              </a:lnSpc>
              <a:spcBef>
                <a:spcPts val="600"/>
              </a:spcBef>
              <a:spcAft>
                <a:spcPts val="0"/>
              </a:spcAft>
              <a:buNone/>
            </a:pPr>
            <a:r>
              <a:rPr lang="en" sz="1800">
                <a:solidFill>
                  <a:srgbClr val="FFFFFF"/>
                </a:solidFill>
                <a:latin typeface="Muli"/>
                <a:ea typeface="Muli"/>
                <a:cs typeface="Muli"/>
                <a:sym typeface="Muli"/>
              </a:rPr>
              <a:t>2015 dataset: 35,108 images, 8.5 G</a:t>
            </a:r>
            <a:endParaRPr sz="1800">
              <a:solidFill>
                <a:srgbClr val="FFFFFF"/>
              </a:solidFill>
              <a:latin typeface="Muli"/>
              <a:ea typeface="Muli"/>
              <a:cs typeface="Muli"/>
              <a:sym typeface="Muli"/>
            </a:endParaRPr>
          </a:p>
          <a:p>
            <a:pPr marL="457200" lvl="0" indent="0" algn="l" rtl="0">
              <a:lnSpc>
                <a:spcPct val="115000"/>
              </a:lnSpc>
              <a:spcBef>
                <a:spcPts val="600"/>
              </a:spcBef>
              <a:spcAft>
                <a:spcPts val="0"/>
              </a:spcAft>
              <a:buNone/>
            </a:pPr>
            <a:r>
              <a:rPr lang="en">
                <a:solidFill>
                  <a:srgbClr val="FFFFFF"/>
                </a:solidFill>
                <a:latin typeface="Muli"/>
                <a:ea typeface="Muli"/>
                <a:cs typeface="Muli"/>
                <a:sym typeface="Muli"/>
              </a:rPr>
              <a:t> (80% training, 20% validation)</a:t>
            </a:r>
            <a:endParaRPr>
              <a:solidFill>
                <a:srgbClr val="FFFFFF"/>
              </a:solidFill>
              <a:latin typeface="Muli"/>
              <a:ea typeface="Muli"/>
              <a:cs typeface="Muli"/>
              <a:sym typeface="Muli"/>
            </a:endParaRPr>
          </a:p>
          <a:p>
            <a:pPr marL="457200" lvl="0" indent="-342900" algn="l" rtl="0">
              <a:lnSpc>
                <a:spcPct val="115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Labels</a:t>
            </a:r>
            <a:endParaRPr sz="1800">
              <a:solidFill>
                <a:srgbClr val="FFFFFF"/>
              </a:solidFill>
              <a:latin typeface="Muli"/>
              <a:ea typeface="Muli"/>
              <a:cs typeface="Muli"/>
              <a:sym typeface="Muli"/>
            </a:endParaRPr>
          </a:p>
          <a:p>
            <a:pPr marL="457200" lvl="0" indent="0" algn="l" rtl="0">
              <a:lnSpc>
                <a:spcPct val="115000"/>
              </a:lnSpc>
              <a:spcBef>
                <a:spcPts val="600"/>
              </a:spcBef>
              <a:spcAft>
                <a:spcPts val="0"/>
              </a:spcAft>
              <a:buNone/>
            </a:pPr>
            <a:endParaRPr sz="1800">
              <a:solidFill>
                <a:srgbClr val="FFFFFF"/>
              </a:solidFill>
              <a:latin typeface="Muli"/>
              <a:ea typeface="Muli"/>
              <a:cs typeface="Muli"/>
              <a:sym typeface="Muli"/>
            </a:endParaRPr>
          </a:p>
          <a:p>
            <a:pPr marL="457200" lvl="0" indent="0" algn="l" rtl="0">
              <a:lnSpc>
                <a:spcPct val="100000"/>
              </a:lnSpc>
              <a:spcBef>
                <a:spcPts val="600"/>
              </a:spcBef>
              <a:spcAft>
                <a:spcPts val="0"/>
              </a:spcAft>
              <a:buNone/>
            </a:pPr>
            <a:endParaRPr sz="1800">
              <a:solidFill>
                <a:srgbClr val="FFFFFF"/>
              </a:solidFill>
              <a:latin typeface="Muli"/>
              <a:ea typeface="Muli"/>
              <a:cs typeface="Muli"/>
              <a:sym typeface="Muli"/>
            </a:endParaRPr>
          </a:p>
          <a:p>
            <a:pPr marL="457200" lvl="0" indent="0" algn="l" rtl="0">
              <a:lnSpc>
                <a:spcPct val="100000"/>
              </a:lnSpc>
              <a:spcBef>
                <a:spcPts val="600"/>
              </a:spcBef>
              <a:spcAft>
                <a:spcPts val="0"/>
              </a:spcAft>
              <a:buNone/>
            </a:pPr>
            <a:endParaRPr sz="1800">
              <a:solidFill>
                <a:srgbClr val="FFFFFF"/>
              </a:solidFill>
              <a:latin typeface="Muli"/>
              <a:ea typeface="Muli"/>
              <a:cs typeface="Muli"/>
              <a:sym typeface="Muli"/>
            </a:endParaRPr>
          </a:p>
          <a:p>
            <a:pPr marL="457200" lvl="0" indent="-342900" algn="l" rtl="0">
              <a:lnSpc>
                <a:spcPct val="100000"/>
              </a:lnSpc>
              <a:spcBef>
                <a:spcPts val="600"/>
              </a:spcBef>
              <a:spcAft>
                <a:spcPts val="0"/>
              </a:spcAft>
              <a:buClr>
                <a:srgbClr val="FFFFFF"/>
              </a:buClr>
              <a:buSzPts val="1800"/>
              <a:buFont typeface="Muli"/>
              <a:buChar char="●"/>
            </a:pPr>
            <a:r>
              <a:rPr lang="en" sz="1800">
                <a:solidFill>
                  <a:srgbClr val="FFFFFF"/>
                </a:solidFill>
                <a:latin typeface="Muli"/>
                <a:ea typeface="Muli"/>
                <a:cs typeface="Muli"/>
                <a:sym typeface="Muli"/>
              </a:rPr>
              <a:t>1,928 test images</a:t>
            </a:r>
            <a:endParaRPr sz="1800">
              <a:solidFill>
                <a:srgbClr val="FFFFFF"/>
              </a:solidFill>
              <a:latin typeface="Muli"/>
              <a:ea typeface="Muli"/>
              <a:cs typeface="Muli"/>
              <a:sym typeface="Muli"/>
            </a:endParaRPr>
          </a:p>
          <a:p>
            <a:pPr marL="0" lvl="0" indent="0" algn="l" rtl="0">
              <a:lnSpc>
                <a:spcPct val="150000"/>
              </a:lnSpc>
              <a:spcBef>
                <a:spcPts val="600"/>
              </a:spcBef>
              <a:spcAft>
                <a:spcPts val="0"/>
              </a:spcAft>
              <a:buNone/>
            </a:pPr>
            <a:endParaRPr sz="1800">
              <a:solidFill>
                <a:srgbClr val="FFFFFF"/>
              </a:solidFill>
              <a:latin typeface="Muli"/>
              <a:ea typeface="Muli"/>
              <a:cs typeface="Muli"/>
              <a:sym typeface="Muli"/>
            </a:endParaRPr>
          </a:p>
        </p:txBody>
      </p:sp>
      <p:sp>
        <p:nvSpPr>
          <p:cNvPr id="382" name="Google Shape;382;p6"/>
          <p:cNvSpPr txBox="1">
            <a:spLocks noGrp="1"/>
          </p:cNvSpPr>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7</a:t>
            </a:fld>
            <a:endParaRPr/>
          </a:p>
        </p:txBody>
      </p:sp>
      <p:sp>
        <p:nvSpPr>
          <p:cNvPr id="383" name="Google Shape;383;p6"/>
          <p:cNvSpPr txBox="1"/>
          <p:nvPr/>
        </p:nvSpPr>
        <p:spPr>
          <a:xfrm>
            <a:off x="5168150" y="3468500"/>
            <a:ext cx="4073100" cy="11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600"/>
              </a:spcBef>
              <a:spcAft>
                <a:spcPts val="0"/>
              </a:spcAft>
              <a:buNone/>
            </a:pPr>
            <a:r>
              <a:rPr lang="en">
                <a:solidFill>
                  <a:srgbClr val="FFFFFF"/>
                </a:solidFill>
              </a:rPr>
              <a:t>0: Normal	         3: Severe</a:t>
            </a:r>
            <a:endParaRPr>
              <a:solidFill>
                <a:srgbClr val="FFFFFF"/>
              </a:solidFill>
            </a:endParaRPr>
          </a:p>
          <a:p>
            <a:pPr marL="0" lvl="0" indent="0" algn="l" rtl="0">
              <a:lnSpc>
                <a:spcPct val="115000"/>
              </a:lnSpc>
              <a:spcBef>
                <a:spcPts val="600"/>
              </a:spcBef>
              <a:spcAft>
                <a:spcPts val="0"/>
              </a:spcAft>
              <a:buNone/>
            </a:pPr>
            <a:r>
              <a:rPr lang="en">
                <a:solidFill>
                  <a:srgbClr val="FFFFFF"/>
                </a:solidFill>
              </a:rPr>
              <a:t>1: Mild                 4: Proliferative DR</a:t>
            </a:r>
            <a:endParaRPr>
              <a:solidFill>
                <a:srgbClr val="FFFFFF"/>
              </a:solidFill>
            </a:endParaRPr>
          </a:p>
          <a:p>
            <a:pPr marL="0" lvl="0" indent="0" algn="l" rtl="0">
              <a:lnSpc>
                <a:spcPct val="115000"/>
              </a:lnSpc>
              <a:spcBef>
                <a:spcPts val="600"/>
              </a:spcBef>
              <a:spcAft>
                <a:spcPts val="0"/>
              </a:spcAft>
              <a:buNone/>
            </a:pPr>
            <a:r>
              <a:rPr lang="en">
                <a:solidFill>
                  <a:srgbClr val="FFFFFF"/>
                </a:solidFill>
              </a:rPr>
              <a:t>2: Moderate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
          <p:cNvSpPr txBox="1">
            <a:spLocks noGrp="1"/>
          </p:cNvSpPr>
          <p:nvPr>
            <p:ph type="ctrTitle"/>
          </p:nvPr>
        </p:nvSpPr>
        <p:spPr>
          <a:xfrm>
            <a:off x="2647550" y="1726175"/>
            <a:ext cx="6314700" cy="1159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b="1"/>
              <a:t>Exploratory Data Analysis</a:t>
            </a:r>
            <a:endParaRPr b="1"/>
          </a:p>
        </p:txBody>
      </p:sp>
      <p:sp>
        <p:nvSpPr>
          <p:cNvPr id="389" name="Google Shape;389;p7"/>
          <p:cNvSpPr txBox="1">
            <a:spLocks noGrp="1"/>
          </p:cNvSpPr>
          <p:nvPr>
            <p:ph type="subTitle" idx="1"/>
          </p:nvPr>
        </p:nvSpPr>
        <p:spPr>
          <a:xfrm>
            <a:off x="2743200" y="2821004"/>
            <a:ext cx="5696100" cy="784800"/>
          </a:xfrm>
          <a:prstGeom prst="rect">
            <a:avLst/>
          </a:prstGeom>
          <a:noFill/>
          <a:ln>
            <a:noFill/>
          </a:ln>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Char char="-"/>
            </a:pPr>
            <a:r>
              <a:rPr lang="en"/>
              <a:t>Target Label Distribution </a:t>
            </a:r>
            <a:endParaRPr/>
          </a:p>
          <a:p>
            <a:pPr marL="457200" lvl="0" indent="-317500" algn="l" rtl="0">
              <a:lnSpc>
                <a:spcPct val="100000"/>
              </a:lnSpc>
              <a:spcBef>
                <a:spcPts val="0"/>
              </a:spcBef>
              <a:spcAft>
                <a:spcPts val="0"/>
              </a:spcAft>
              <a:buSzPts val="1400"/>
              <a:buChar char="-"/>
            </a:pPr>
            <a:r>
              <a:rPr lang="en"/>
              <a:t>Train/Test Set Image Overview </a:t>
            </a:r>
            <a:endParaRPr/>
          </a:p>
        </p:txBody>
      </p:sp>
      <p:sp>
        <p:nvSpPr>
          <p:cNvPr id="390" name="Google Shape;390;p7"/>
          <p:cNvSpPr txBox="1"/>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 sz="4800" b="1" i="0" u="none" strike="noStrike" cap="none">
                <a:solidFill>
                  <a:srgbClr val="FFFFFF"/>
                </a:solidFill>
                <a:latin typeface="Nixie One"/>
                <a:ea typeface="Nixie One"/>
                <a:cs typeface="Nixie One"/>
                <a:sym typeface="Nixie One"/>
              </a:rPr>
              <a:t>3</a:t>
            </a:r>
            <a:endParaRPr sz="1400" b="1" i="0" u="none" strike="noStrike" cap="none">
              <a:solidFill>
                <a:srgbClr val="FFFFFF"/>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g6c03510c81_0_18"/>
          <p:cNvSpPr txBox="1">
            <a:spLocks noGrp="1"/>
          </p:cNvSpPr>
          <p:nvPr>
            <p:ph type="title"/>
          </p:nvPr>
        </p:nvSpPr>
        <p:spPr>
          <a:xfrm>
            <a:off x="2411575" y="273375"/>
            <a:ext cx="6456600" cy="645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4000"/>
              <a:buNone/>
            </a:pPr>
            <a:r>
              <a:rPr lang="en" sz="3000" b="1"/>
              <a:t>Target Label Distribution </a:t>
            </a:r>
            <a:endParaRPr sz="3000" b="1"/>
          </a:p>
        </p:txBody>
      </p:sp>
      <p:sp>
        <p:nvSpPr>
          <p:cNvPr id="396" name="Google Shape;396;g6c03510c81_0_18"/>
          <p:cNvSpPr txBox="1">
            <a:spLocks noGrp="1"/>
          </p:cNvSpPr>
          <p:nvPr>
            <p:ph type="sldNum" idx="12"/>
          </p:nvPr>
        </p:nvSpPr>
        <p:spPr>
          <a:xfrm>
            <a:off x="418707" y="4158425"/>
            <a:ext cx="548700" cy="35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
              <a:buNone/>
            </a:pPr>
            <a:fld id="{00000000-1234-1234-1234-123412341234}" type="slidenum">
              <a:rPr lang="en"/>
              <a:t>9</a:t>
            </a:fld>
            <a:endParaRPr/>
          </a:p>
        </p:txBody>
      </p:sp>
      <p:grpSp>
        <p:nvGrpSpPr>
          <p:cNvPr id="397" name="Google Shape;397;g6c03510c81_0_18"/>
          <p:cNvGrpSpPr/>
          <p:nvPr/>
        </p:nvGrpSpPr>
        <p:grpSpPr>
          <a:xfrm>
            <a:off x="703174" y="1658787"/>
            <a:ext cx="4736369" cy="2857531"/>
            <a:chOff x="3930800" y="1658750"/>
            <a:chExt cx="4867800" cy="2801775"/>
          </a:xfrm>
        </p:grpSpPr>
        <p:sp>
          <p:nvSpPr>
            <p:cNvPr id="398" name="Google Shape;398;g6c03510c81_0_18"/>
            <p:cNvSpPr txBox="1"/>
            <p:nvPr/>
          </p:nvSpPr>
          <p:spPr>
            <a:xfrm>
              <a:off x="3930800" y="1658750"/>
              <a:ext cx="4867800" cy="280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Muli"/>
                <a:ea typeface="Muli"/>
                <a:cs typeface="Muli"/>
                <a:sym typeface="Muli"/>
              </a:endParaRPr>
            </a:p>
          </p:txBody>
        </p:sp>
        <p:pic>
          <p:nvPicPr>
            <p:cNvPr id="399" name="Google Shape;399;g6c03510c81_0_18"/>
            <p:cNvPicPr preferRelativeResize="0"/>
            <p:nvPr/>
          </p:nvPicPr>
          <p:blipFill>
            <a:blip r:embed="rId3">
              <a:alphaModFix/>
            </a:blip>
            <a:stretch>
              <a:fillRect/>
            </a:stretch>
          </p:blipFill>
          <p:spPr>
            <a:xfrm>
              <a:off x="3930800" y="1798200"/>
              <a:ext cx="4831475" cy="2662325"/>
            </a:xfrm>
            <a:prstGeom prst="rect">
              <a:avLst/>
            </a:prstGeom>
            <a:noFill/>
            <a:ln w="9525" cap="flat" cmpd="sng">
              <a:solidFill>
                <a:srgbClr val="FFFFFF"/>
              </a:solidFill>
              <a:prstDash val="solid"/>
              <a:round/>
              <a:headEnd type="none" w="sm" len="sm"/>
              <a:tailEnd type="none" w="sm" len="sm"/>
            </a:ln>
          </p:spPr>
        </p:pic>
      </p:grpSp>
      <p:pic>
        <p:nvPicPr>
          <p:cNvPr id="400" name="Google Shape;400;g6c03510c81_0_18"/>
          <p:cNvPicPr preferRelativeResize="0"/>
          <p:nvPr/>
        </p:nvPicPr>
        <p:blipFill>
          <a:blip r:embed="rId4">
            <a:alphaModFix/>
          </a:blip>
          <a:stretch>
            <a:fillRect/>
          </a:stretch>
        </p:blipFill>
        <p:spPr>
          <a:xfrm>
            <a:off x="3867425" y="2021125"/>
            <a:ext cx="1409150" cy="1594475"/>
          </a:xfrm>
          <a:prstGeom prst="rect">
            <a:avLst/>
          </a:prstGeom>
          <a:noFill/>
          <a:ln>
            <a:noFill/>
          </a:ln>
        </p:spPr>
      </p:pic>
      <p:sp>
        <p:nvSpPr>
          <p:cNvPr id="401" name="Google Shape;401;g6c03510c81_0_18"/>
          <p:cNvSpPr txBox="1"/>
          <p:nvPr/>
        </p:nvSpPr>
        <p:spPr>
          <a:xfrm>
            <a:off x="5659250" y="1658775"/>
            <a:ext cx="3024900" cy="28575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uli"/>
                <a:ea typeface="Muli"/>
                <a:cs typeface="Muli"/>
                <a:sym typeface="Muli"/>
              </a:rPr>
              <a:t>FInding: </a:t>
            </a:r>
            <a:endParaRPr>
              <a:solidFill>
                <a:srgbClr val="FFFFFF"/>
              </a:solidFill>
              <a:latin typeface="Muli"/>
              <a:ea typeface="Muli"/>
              <a:cs typeface="Muli"/>
              <a:sym typeface="Muli"/>
            </a:endParaRPr>
          </a:p>
          <a:p>
            <a:pPr marL="0" lvl="0" indent="0" algn="l" rtl="0">
              <a:spcBef>
                <a:spcPts val="0"/>
              </a:spcBef>
              <a:spcAft>
                <a:spcPts val="0"/>
              </a:spcAft>
              <a:buNone/>
            </a:pPr>
            <a:r>
              <a:rPr lang="en">
                <a:solidFill>
                  <a:srgbClr val="FFFFFF"/>
                </a:solidFill>
                <a:latin typeface="Muli"/>
                <a:ea typeface="Muli"/>
                <a:cs typeface="Muli"/>
                <a:sym typeface="Muli"/>
              </a:rPr>
              <a:t>Imbalanced distribution of the target label are found. The most class class_0 is around 10 times of class_3. </a:t>
            </a:r>
            <a:endParaRPr>
              <a:solidFill>
                <a:srgbClr val="FFFFFF"/>
              </a:solidFill>
              <a:latin typeface="Muli"/>
              <a:ea typeface="Muli"/>
              <a:cs typeface="Muli"/>
              <a:sym typeface="Muli"/>
            </a:endParaRPr>
          </a:p>
          <a:p>
            <a:pPr marL="0" lvl="0" indent="0" algn="just" rtl="0">
              <a:spcBef>
                <a:spcPts val="0"/>
              </a:spcBef>
              <a:spcAft>
                <a:spcPts val="0"/>
              </a:spcAft>
              <a:buNone/>
            </a:pPr>
            <a:endParaRPr>
              <a:solidFill>
                <a:srgbClr val="FFFFFF"/>
              </a:solidFill>
              <a:latin typeface="Muli"/>
              <a:ea typeface="Muli"/>
              <a:cs typeface="Muli"/>
              <a:sym typeface="Muli"/>
            </a:endParaRPr>
          </a:p>
          <a:p>
            <a:pPr marL="0" lvl="0" indent="0" algn="just" rtl="0">
              <a:spcBef>
                <a:spcPts val="0"/>
              </a:spcBef>
              <a:spcAft>
                <a:spcPts val="0"/>
              </a:spcAft>
              <a:buNone/>
            </a:pPr>
            <a:r>
              <a:rPr lang="en">
                <a:solidFill>
                  <a:srgbClr val="FFFFFF"/>
                </a:solidFill>
                <a:latin typeface="Muli"/>
                <a:ea typeface="Muli"/>
                <a:cs typeface="Muli"/>
                <a:sym typeface="Muli"/>
              </a:rPr>
              <a:t>Action: </a:t>
            </a:r>
            <a:endParaRPr>
              <a:solidFill>
                <a:srgbClr val="FFFFFF"/>
              </a:solidFill>
              <a:latin typeface="Muli"/>
              <a:ea typeface="Muli"/>
              <a:cs typeface="Muli"/>
              <a:sym typeface="Muli"/>
            </a:endParaRPr>
          </a:p>
          <a:p>
            <a:pPr marL="0" lvl="0" indent="0" algn="l" rtl="0">
              <a:spcBef>
                <a:spcPts val="0"/>
              </a:spcBef>
              <a:spcAft>
                <a:spcPts val="0"/>
              </a:spcAft>
              <a:buNone/>
            </a:pPr>
            <a:r>
              <a:rPr lang="en">
                <a:solidFill>
                  <a:srgbClr val="FFFFFF"/>
                </a:solidFill>
                <a:latin typeface="Muli"/>
                <a:ea typeface="Muli"/>
                <a:cs typeface="Muli"/>
                <a:sym typeface="Muli"/>
              </a:rPr>
              <a:t>Address class imbalance using oversampling and downsampling techniques and data Augmentation. </a:t>
            </a:r>
            <a:endParaRPr>
              <a:solidFill>
                <a:srgbClr val="FFFFFF"/>
              </a:solidFill>
              <a:latin typeface="Muli"/>
              <a:ea typeface="Muli"/>
              <a:cs typeface="Muli"/>
              <a:sym typeface="Muli"/>
            </a:endParaRPr>
          </a:p>
        </p:txBody>
      </p:sp>
      <p:sp>
        <p:nvSpPr>
          <p:cNvPr id="402" name="Google Shape;402;g6c03510c81_0_18"/>
          <p:cNvSpPr txBox="1"/>
          <p:nvPr/>
        </p:nvSpPr>
        <p:spPr>
          <a:xfrm>
            <a:off x="870425" y="4572150"/>
            <a:ext cx="5004000" cy="6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i="1">
                <a:solidFill>
                  <a:schemeClr val="lt1"/>
                </a:solidFill>
                <a:latin typeface="Muli"/>
                <a:ea typeface="Muli"/>
                <a:cs typeface="Muli"/>
                <a:sym typeface="Muli"/>
              </a:rPr>
              <a:t>Figure: Train Set target label distribution (Label 0-4)</a:t>
            </a:r>
            <a:r>
              <a:rPr lang="en" sz="1200">
                <a:solidFill>
                  <a:schemeClr val="lt1"/>
                </a:solidFill>
                <a:latin typeface="Muli"/>
                <a:ea typeface="Muli"/>
                <a:cs typeface="Muli"/>
                <a:sym typeface="Muli"/>
              </a:rPr>
              <a:t>.</a:t>
            </a:r>
            <a:endParaRPr sz="1200">
              <a:solidFill>
                <a:schemeClr val="lt1"/>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1623</Words>
  <Application>Microsoft Macintosh PowerPoint</Application>
  <PresentationFormat>On-screen Show (16:9)</PresentationFormat>
  <Paragraphs>272</Paragraphs>
  <Slides>32</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Nixie One</vt:lpstr>
      <vt:lpstr>Arial</vt:lpstr>
      <vt:lpstr>Verdana</vt:lpstr>
      <vt:lpstr>Helvetica Neue</vt:lpstr>
      <vt:lpstr>Nunito</vt:lpstr>
      <vt:lpstr>Muli</vt:lpstr>
      <vt:lpstr>Georgia</vt:lpstr>
      <vt:lpstr>Imogen template</vt:lpstr>
      <vt:lpstr>Blindness Detection on Diabetic Retinopathy Images </vt:lpstr>
      <vt:lpstr>Agenda</vt:lpstr>
      <vt:lpstr>Problem Statement </vt:lpstr>
      <vt:lpstr>Problem Statement</vt:lpstr>
      <vt:lpstr>Diabetic Retinopathy</vt:lpstr>
      <vt:lpstr>Dataset Overview</vt:lpstr>
      <vt:lpstr>Dataset Overview </vt:lpstr>
      <vt:lpstr>Exploratory Data Analysis</vt:lpstr>
      <vt:lpstr>Target Label Distribution </vt:lpstr>
      <vt:lpstr>Train/Test Set Images Overview</vt:lpstr>
      <vt:lpstr>Data Preprocessing</vt:lpstr>
      <vt:lpstr>Data Preprocessing </vt:lpstr>
      <vt:lpstr>2015 Data </vt:lpstr>
      <vt:lpstr>Over &amp; Down Sampling</vt:lpstr>
      <vt:lpstr>Data Transformation </vt:lpstr>
      <vt:lpstr>Data Transformation </vt:lpstr>
      <vt:lpstr>Modeling and Hyperparameter Tuning </vt:lpstr>
      <vt:lpstr>Evaluation Metrics</vt:lpstr>
      <vt:lpstr>Evaluation Metrics_2</vt:lpstr>
      <vt:lpstr>Baseline Model-ResNet101</vt:lpstr>
      <vt:lpstr>Baseline Model-ResNet101 Pure Vanilla-No Transformation</vt:lpstr>
      <vt:lpstr>Baseline Model-ResNet101 With Transformation</vt:lpstr>
      <vt:lpstr>Second Model-DenseNet121</vt:lpstr>
      <vt:lpstr>Second Model-DenseNet121</vt:lpstr>
      <vt:lpstr>Third Model-EfficientNet-B4</vt:lpstr>
      <vt:lpstr>Third Model-EfficientNet-B4</vt:lpstr>
      <vt:lpstr>Third Model-EfficientNet-B4 for balanced data</vt:lpstr>
      <vt:lpstr>Model Comparison</vt:lpstr>
      <vt:lpstr>Further Studies </vt:lpstr>
      <vt:lpstr>Further Studies </vt:lpstr>
      <vt:lpstr>References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Blindness Detection on Diabetic Retinopathy Images </dc:title>
  <cp:lastModifiedBy>Ella Wan</cp:lastModifiedBy>
  <cp:revision>2</cp:revision>
  <dcterms:modified xsi:type="dcterms:W3CDTF">2019-12-18T23:46:47Z</dcterms:modified>
</cp:coreProperties>
</file>